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57" r:id="rId4"/>
    <p:sldId id="269" r:id="rId5"/>
    <p:sldId id="270" r:id="rId6"/>
    <p:sldId id="260" r:id="rId7"/>
    <p:sldId id="272" r:id="rId8"/>
    <p:sldId id="274" r:id="rId9"/>
    <p:sldId id="259" r:id="rId10"/>
    <p:sldId id="261" r:id="rId11"/>
    <p:sldId id="263" r:id="rId12"/>
    <p:sldId id="264" r:id="rId13"/>
    <p:sldId id="262" r:id="rId14"/>
    <p:sldId id="265" r:id="rId15"/>
    <p:sldId id="266" r:id="rId16"/>
    <p:sldId id="268" r:id="rId17"/>
    <p:sldId id="275" r:id="rId18"/>
    <p:sldId id="267" r:id="rId19"/>
    <p:sldId id="276"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F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93"/>
    <p:restoredTop sz="88951"/>
  </p:normalViewPr>
  <p:slideViewPr>
    <p:cSldViewPr snapToGrid="0" snapToObjects="1">
      <p:cViewPr>
        <p:scale>
          <a:sx n="83" d="100"/>
          <a:sy n="83" d="100"/>
        </p:scale>
        <p:origin x="416" y="464"/>
      </p:cViewPr>
      <p:guideLst>
        <p:guide orient="horz" pos="2160"/>
        <p:guide pos="3840"/>
      </p:guideLst>
    </p:cSldViewPr>
  </p:slideViewPr>
  <p:notesTextViewPr>
    <p:cViewPr>
      <p:scale>
        <a:sx n="60" d="100"/>
        <a:sy n="6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00B-4D41-8CB0-F1F876611D2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00B-4D41-8CB0-F1F876611D2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00B-4D41-8CB0-F1F876611D2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00B-4D41-8CB0-F1F876611D2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00B-4D41-8CB0-F1F876611D2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00B-4D41-8CB0-F1F876611D20}"/>
              </c:ext>
            </c:extLst>
          </c:dPt>
          <c:cat>
            <c:strRef>
              <c:f>Sheet1!$A$2:$A$7</c:f>
              <c:strCache>
                <c:ptCount val="6"/>
                <c:pt idx="0">
                  <c:v>Consultant Anaesthetist (4)</c:v>
                </c:pt>
                <c:pt idx="1">
                  <c:v>Trainee Anaesthetist (5)</c:v>
                </c:pt>
                <c:pt idx="2">
                  <c:v>ODP (5)</c:v>
                </c:pt>
                <c:pt idx="3">
                  <c:v>Fellow (2)</c:v>
                </c:pt>
                <c:pt idx="4">
                  <c:v>Anaesthetist nurse (2)</c:v>
                </c:pt>
                <c:pt idx="5">
                  <c:v>Recovery nurse (5)</c:v>
                </c:pt>
              </c:strCache>
            </c:strRef>
          </c:cat>
          <c:val>
            <c:numRef>
              <c:f>Sheet1!$B$2:$B$7</c:f>
              <c:numCache>
                <c:formatCode>General</c:formatCode>
                <c:ptCount val="6"/>
                <c:pt idx="0">
                  <c:v>4</c:v>
                </c:pt>
                <c:pt idx="1">
                  <c:v>5</c:v>
                </c:pt>
                <c:pt idx="2">
                  <c:v>5</c:v>
                </c:pt>
                <c:pt idx="3">
                  <c:v>2</c:v>
                </c:pt>
                <c:pt idx="4">
                  <c:v>2</c:v>
                </c:pt>
                <c:pt idx="5">
                  <c:v>5</c:v>
                </c:pt>
              </c:numCache>
            </c:numRef>
          </c:val>
          <c:extLst>
            <c:ext xmlns:c16="http://schemas.microsoft.com/office/drawing/2014/chart" uri="{C3380CC4-5D6E-409C-BE32-E72D297353CC}">
              <c16:uniqueId val="{0000000C-A00B-4D41-8CB0-F1F876611D2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7855868220155602"/>
          <c:y val="9.9494994759889446E-2"/>
          <c:w val="0.32041893191248538"/>
          <c:h val="0.640255938979621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Who was aware of and followed the DAS guidelines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Sheet1!$A$24:$A$25</c:f>
              <c:strCache>
                <c:ptCount val="2"/>
                <c:pt idx="0">
                  <c:v>Yes</c:v>
                </c:pt>
                <c:pt idx="1">
                  <c:v>No</c:v>
                </c:pt>
              </c:strCache>
            </c:strRef>
          </c:cat>
          <c:val>
            <c:numRef>
              <c:f>Sheet1!$B$24:$B$25</c:f>
              <c:numCache>
                <c:formatCode>General</c:formatCode>
                <c:ptCount val="2"/>
                <c:pt idx="0">
                  <c:v>19</c:v>
                </c:pt>
                <c:pt idx="1">
                  <c:v>4</c:v>
                </c:pt>
              </c:numCache>
            </c:numRef>
          </c:val>
          <c:extLst>
            <c:ext xmlns:c16="http://schemas.microsoft.com/office/drawing/2014/chart" uri="{C3380CC4-5D6E-409C-BE32-E72D297353CC}">
              <c16:uniqueId val="{00000000-0F91-3847-AE3E-4E4139A9BA3D}"/>
            </c:ext>
          </c:extLst>
        </c:ser>
        <c:dLbls>
          <c:showLegendKey val="0"/>
          <c:showVal val="0"/>
          <c:showCatName val="0"/>
          <c:showSerName val="0"/>
          <c:showPercent val="0"/>
          <c:showBubbleSize val="0"/>
        </c:dLbls>
        <c:gapWidth val="219"/>
        <c:overlap val="-27"/>
        <c:axId val="142685312"/>
        <c:axId val="142686848"/>
      </c:barChart>
      <c:catAx>
        <c:axId val="142685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2686848"/>
        <c:crosses val="autoZero"/>
        <c:auto val="1"/>
        <c:lblAlgn val="ctr"/>
        <c:lblOffset val="100"/>
        <c:noMultiLvlLbl val="0"/>
      </c:catAx>
      <c:valAx>
        <c:axId val="142686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2685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prstClr val="black">
                    <a:lumMod val="65000"/>
                    <a:lumOff val="35000"/>
                  </a:prstClr>
                </a:solidFill>
                <a:latin typeface="+mn-lt"/>
                <a:ea typeface="+mn-ea"/>
                <a:cs typeface="+mn-cs"/>
              </a:defRPr>
            </a:pPr>
            <a:r>
              <a:rPr lang="en-US" sz="2800" b="0" i="0" baseline="0" dirty="0">
                <a:effectLst/>
              </a:rPr>
              <a:t>How many </a:t>
            </a:r>
            <a:r>
              <a:rPr lang="en-GB" sz="2800" b="0" i="0" baseline="0" dirty="0">
                <a:effectLst/>
              </a:rPr>
              <a:t>know about the 4 point plan for difficult intubation according to the DAS guidelines </a:t>
            </a:r>
            <a:endParaRPr lang="en-GB" sz="280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86-8E46-9C99-275028F672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86-8E46-9C99-275028F672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86-8E46-9C99-275028F6724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86-8E46-9C99-275028F6724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486-8E46-9C99-275028F6724A}"/>
              </c:ext>
            </c:extLst>
          </c:dPt>
          <c:dLbls>
            <c:dLbl>
              <c:idx val="0"/>
              <c:layout>
                <c:manualLayout>
                  <c:x val="0.10634623797025372"/>
                  <c:y val="-1.3459251773457702E-3"/>
                </c:manualLayout>
              </c:layout>
              <c:tx>
                <c:rich>
                  <a:bodyPr/>
                  <a:lstStyle/>
                  <a:p>
                    <a:r>
                      <a:rPr lang="en-US" dirty="0">
                        <a:solidFill>
                          <a:schemeClr val="bg1"/>
                        </a:solidFill>
                      </a:rPr>
                      <a:t>Yes</a:t>
                    </a:r>
                  </a:p>
                  <a:p>
                    <a:r>
                      <a:rPr lang="en-US" sz="1400" dirty="0">
                        <a:solidFill>
                          <a:schemeClr val="bg1"/>
                        </a:solidFill>
                      </a:rPr>
                      <a:t>78%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86-8E46-9C99-275028F6724A}"/>
                </c:ext>
              </c:extLst>
            </c:dLbl>
            <c:dLbl>
              <c:idx val="4"/>
              <c:layout>
                <c:manualLayout>
                  <c:x val="-7.1846237970253718E-2"/>
                  <c:y val="3.4772265586280678E-3"/>
                </c:manualLayout>
              </c:layout>
              <c:tx>
                <c:rich>
                  <a:bodyPr/>
                  <a:lstStyle/>
                  <a:p>
                    <a:r>
                      <a:rPr lang="en-US" dirty="0">
                        <a:solidFill>
                          <a:schemeClr val="bg1"/>
                        </a:solidFill>
                      </a:rPr>
                      <a:t>No</a:t>
                    </a:r>
                  </a:p>
                  <a:p>
                    <a:r>
                      <a:rPr lang="en-US" sz="1400" dirty="0">
                        <a:solidFill>
                          <a:schemeClr val="bg1"/>
                        </a:solidFill>
                      </a:rPr>
                      <a:t>22%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86-8E46-9C99-275028F6724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Sheet1!$A$93:$A$96</c:f>
              <c:strCache>
                <c:ptCount val="4"/>
                <c:pt idx="2">
                  <c:v>Anaesthetic nurse</c:v>
                </c:pt>
                <c:pt idx="3">
                  <c:v>Recovery nurse</c:v>
                </c:pt>
              </c:strCache>
            </c:strRef>
          </c:cat>
          <c:val>
            <c:numRef>
              <c:f>Sheet1!$B$93:$B$96</c:f>
              <c:numCache>
                <c:formatCode>General</c:formatCode>
                <c:ptCount val="4"/>
                <c:pt idx="0">
                  <c:v>18</c:v>
                </c:pt>
                <c:pt idx="2">
                  <c:v>1</c:v>
                </c:pt>
                <c:pt idx="3">
                  <c:v>4</c:v>
                </c:pt>
              </c:numCache>
            </c:numRef>
          </c:val>
          <c:extLst>
            <c:ext xmlns:c16="http://schemas.microsoft.com/office/drawing/2014/chart" uri="{C3380CC4-5D6E-409C-BE32-E72D297353CC}">
              <c16:uniqueId val="{0000000A-2486-8E46-9C99-275028F6724A}"/>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egendEntry>
        <c:idx val="0"/>
        <c:delete val="1"/>
      </c:legendEntry>
      <c:legendEntry>
        <c:idx val="1"/>
        <c:delete val="1"/>
      </c:legendEntry>
      <c:layout>
        <c:manualLayout>
          <c:xMode val="edge"/>
          <c:yMode val="edge"/>
          <c:x val="0.85743282376354024"/>
          <c:y val="0.31811764076840948"/>
          <c:w val="0.14256717623645973"/>
          <c:h val="0.344479291809458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sz="2800" dirty="0"/>
              <a:t>How</a:t>
            </a:r>
            <a:r>
              <a:rPr lang="en-US" sz="2800" baseline="0" dirty="0"/>
              <a:t> many were aware of the NAP4 study</a:t>
            </a:r>
            <a:endParaRPr lang="en-US" sz="2800" dirty="0"/>
          </a:p>
        </c:rich>
      </c:tx>
      <c:layout>
        <c:manualLayout>
          <c:xMode val="edge"/>
          <c:yMode val="edge"/>
          <c:x val="0.26959782986266984"/>
          <c:y val="2.5075995343798715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ofPieChart>
        <c:ofPieType val="bar"/>
        <c:varyColors val="1"/>
        <c:ser>
          <c:idx val="0"/>
          <c:order val="0"/>
          <c:tx>
            <c:strRef>
              <c:f>Sheet1!$B$35</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C6B-BB4E-AB7D-769B1FC97C29}"/>
              </c:ext>
            </c:extLst>
          </c:dPt>
          <c:dPt>
            <c:idx val="1"/>
            <c:bubble3D val="0"/>
            <c:spPr>
              <a:solidFill>
                <a:schemeClr val="accent2"/>
              </a:solidFill>
              <a:ln w="19050">
                <a:solidFill>
                  <a:schemeClr val="accent1">
                    <a:lumMod val="75000"/>
                  </a:schemeClr>
                </a:solidFill>
              </a:ln>
              <a:effectLst/>
            </c:spPr>
            <c:extLst>
              <c:ext xmlns:c16="http://schemas.microsoft.com/office/drawing/2014/chart" uri="{C3380CC4-5D6E-409C-BE32-E72D297353CC}">
                <c16:uniqueId val="{00000003-AC6B-BB4E-AB7D-769B1FC97C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C6B-BB4E-AB7D-769B1FC97C2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C6B-BB4E-AB7D-769B1FC97C2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C6B-BB4E-AB7D-769B1FC97C2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C6B-BB4E-AB7D-769B1FC97C2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C6B-BB4E-AB7D-769B1FC97C29}"/>
              </c:ext>
            </c:extLst>
          </c:dPt>
          <c:dLbls>
            <c:dLbl>
              <c:idx val="0"/>
              <c:layout>
                <c:manualLayout>
                  <c:x val="0.10741169453866077"/>
                  <c:y val="-2.137212429822539E-3"/>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fld id="{F97CEE2A-4F89-1A43-8785-4FF421767DC7}" type="CATEGORYNAME">
                      <a:rPr lang="en-US" sz="1800" b="1" smtClean="0"/>
                      <a:pPr>
                        <a:defRPr sz="1400">
                          <a:solidFill>
                            <a:schemeClr val="bg1"/>
                          </a:solidFill>
                        </a:defRPr>
                      </a:pPr>
                      <a:t>[CATEGORY NAME]</a:t>
                    </a:fld>
                    <a:endParaRPr lang="en-US" b="1" dirty="0"/>
                  </a:p>
                  <a:p>
                    <a:pPr>
                      <a:defRPr sz="1400">
                        <a:solidFill>
                          <a:schemeClr val="bg1"/>
                        </a:solidFill>
                      </a:defRPr>
                    </a:pPr>
                    <a:r>
                      <a:rPr lang="en-US" dirty="0"/>
                      <a:t>55%</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C6B-BB4E-AB7D-769B1FC97C29}"/>
                </c:ext>
              </c:extLst>
            </c:dLbl>
            <c:dLbl>
              <c:idx val="2"/>
              <c:tx>
                <c:rich>
                  <a:bodyPr/>
                  <a:lstStyle/>
                  <a:p>
                    <a:r>
                      <a:rPr lang="en-US" dirty="0"/>
                      <a:t>3</a:t>
                    </a:r>
                  </a:p>
                </c:rich>
              </c:tx>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AC6B-BB4E-AB7D-769B1FC97C29}"/>
                </c:ext>
              </c:extLst>
            </c:dLbl>
            <c:dLbl>
              <c:idx val="6"/>
              <c:layout>
                <c:manualLayout>
                  <c:x val="-0.11860596324260758"/>
                  <c:y val="-2.137212429822539E-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lumMod val="95000"/>
                          </a:schemeClr>
                        </a:solidFill>
                        <a:latin typeface="+mn-lt"/>
                        <a:ea typeface="+mn-ea"/>
                        <a:cs typeface="+mn-cs"/>
                      </a:defRPr>
                    </a:pPr>
                    <a:r>
                      <a:rPr lang="en-US" sz="1800" b="1" dirty="0">
                        <a:solidFill>
                          <a:schemeClr val="bg1">
                            <a:lumMod val="95000"/>
                          </a:schemeClr>
                        </a:solidFill>
                      </a:rPr>
                      <a:t>No</a:t>
                    </a:r>
                    <a:endParaRPr lang="en-US" sz="1400" b="1" dirty="0">
                      <a:solidFill>
                        <a:schemeClr val="bg1">
                          <a:lumMod val="95000"/>
                        </a:schemeClr>
                      </a:solidFill>
                    </a:endParaRPr>
                  </a:p>
                  <a:p>
                    <a:pPr>
                      <a:defRPr sz="1400" b="1">
                        <a:solidFill>
                          <a:schemeClr val="bg1">
                            <a:lumMod val="95000"/>
                          </a:schemeClr>
                        </a:solidFill>
                      </a:defRPr>
                    </a:pPr>
                    <a:r>
                      <a:rPr lang="en-US" sz="1400" b="0" dirty="0">
                        <a:solidFill>
                          <a:schemeClr val="bg1">
                            <a:lumMod val="95000"/>
                          </a:schemeClr>
                        </a:solidFill>
                      </a:rPr>
                      <a:t>45%</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C6B-BB4E-AB7D-769B1FC97C2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Sheet1!$A$36:$A$41</c:f>
              <c:strCache>
                <c:ptCount val="6"/>
                <c:pt idx="0">
                  <c:v>Yes</c:v>
                </c:pt>
                <c:pt idx="2">
                  <c:v>ODP</c:v>
                </c:pt>
                <c:pt idx="3">
                  <c:v>Fellow</c:v>
                </c:pt>
                <c:pt idx="4">
                  <c:v>Anaesthetic nurse</c:v>
                </c:pt>
                <c:pt idx="5">
                  <c:v>Recovery nurse</c:v>
                </c:pt>
              </c:strCache>
            </c:strRef>
          </c:cat>
          <c:val>
            <c:numRef>
              <c:f>Sheet1!$B$36:$B$41</c:f>
              <c:numCache>
                <c:formatCode>General</c:formatCode>
                <c:ptCount val="6"/>
                <c:pt idx="0">
                  <c:v>12</c:v>
                </c:pt>
                <c:pt idx="2">
                  <c:v>2</c:v>
                </c:pt>
                <c:pt idx="3">
                  <c:v>1</c:v>
                </c:pt>
                <c:pt idx="4">
                  <c:v>2</c:v>
                </c:pt>
                <c:pt idx="5">
                  <c:v>5</c:v>
                </c:pt>
              </c:numCache>
            </c:numRef>
          </c:val>
          <c:extLst>
            <c:ext xmlns:c16="http://schemas.microsoft.com/office/drawing/2014/chart" uri="{C3380CC4-5D6E-409C-BE32-E72D297353CC}">
              <c16:uniqueId val="{0000000E-AC6B-BB4E-AB7D-769B1FC97C29}"/>
            </c:ext>
          </c:extLst>
        </c:ser>
        <c:dLbls>
          <c:showLegendKey val="0"/>
          <c:showVal val="0"/>
          <c:showCatName val="0"/>
          <c:showSerName val="0"/>
          <c:showPercent val="0"/>
          <c:showBubbleSize val="0"/>
          <c:showLeaderLines val="0"/>
        </c:dLbls>
        <c:gapWidth val="100"/>
        <c:splitType val="pos"/>
        <c:splitPos val="5"/>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egendEntry>
        <c:idx val="0"/>
        <c:delete val="1"/>
      </c:legendEntry>
      <c:legendEntry>
        <c:idx val="1"/>
        <c:delete val="1"/>
      </c:legendEntry>
      <c:layout>
        <c:manualLayout>
          <c:xMode val="edge"/>
          <c:yMode val="edge"/>
          <c:x val="0.79583910817229353"/>
          <c:y val="0.32323281096163842"/>
          <c:w val="0.19018573569385092"/>
          <c:h val="0.3507792495689783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When was airway training last completed</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Sheet1!$A$71:$A$74</c:f>
              <c:strCache>
                <c:ptCount val="4"/>
                <c:pt idx="0">
                  <c:v>Within the last year</c:v>
                </c:pt>
                <c:pt idx="1">
                  <c:v>1-2 years ago</c:v>
                </c:pt>
                <c:pt idx="2">
                  <c:v>2-3 years ago</c:v>
                </c:pt>
                <c:pt idx="3">
                  <c:v>Greater than 3 years ago</c:v>
                </c:pt>
              </c:strCache>
            </c:strRef>
          </c:cat>
          <c:val>
            <c:numRef>
              <c:f>Sheet1!$B$71:$B$74</c:f>
              <c:numCache>
                <c:formatCode>General</c:formatCode>
                <c:ptCount val="4"/>
                <c:pt idx="0">
                  <c:v>11</c:v>
                </c:pt>
                <c:pt idx="1">
                  <c:v>6</c:v>
                </c:pt>
                <c:pt idx="2">
                  <c:v>2</c:v>
                </c:pt>
                <c:pt idx="3">
                  <c:v>4</c:v>
                </c:pt>
              </c:numCache>
            </c:numRef>
          </c:val>
          <c:extLst>
            <c:ext xmlns:c16="http://schemas.microsoft.com/office/drawing/2014/chart" uri="{C3380CC4-5D6E-409C-BE32-E72D297353CC}">
              <c16:uniqueId val="{00000000-3167-8247-8960-E0E6EDAC7F08}"/>
            </c:ext>
          </c:extLst>
        </c:ser>
        <c:dLbls>
          <c:showLegendKey val="0"/>
          <c:showVal val="0"/>
          <c:showCatName val="0"/>
          <c:showSerName val="0"/>
          <c:showPercent val="0"/>
          <c:showBubbleSize val="0"/>
        </c:dLbls>
        <c:gapWidth val="219"/>
        <c:overlap val="-27"/>
        <c:axId val="143451648"/>
        <c:axId val="143453184"/>
      </c:barChart>
      <c:catAx>
        <c:axId val="14345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3453184"/>
        <c:crosses val="autoZero"/>
        <c:auto val="1"/>
        <c:lblAlgn val="ctr"/>
        <c:lblOffset val="100"/>
        <c:noMultiLvlLbl val="0"/>
      </c:catAx>
      <c:valAx>
        <c:axId val="143453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3451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985F4-F826-4827-82FE-AF54C5A81DE5}"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1D0AFCA9-C529-4F02-8352-07AE850AFD5F}">
      <dgm:prSet/>
      <dgm:spPr/>
      <dgm:t>
        <a:bodyPr/>
        <a:lstStyle/>
        <a:p>
          <a:r>
            <a:rPr lang="en-US"/>
            <a:t>What is your job title</a:t>
          </a:r>
        </a:p>
      </dgm:t>
    </dgm:pt>
    <dgm:pt modelId="{356D32DE-F0FB-401B-812E-A7C846FAA11B}" type="parTrans" cxnId="{6CD18D85-142F-4E95-A514-9B447C894CA8}">
      <dgm:prSet/>
      <dgm:spPr/>
      <dgm:t>
        <a:bodyPr/>
        <a:lstStyle/>
        <a:p>
          <a:endParaRPr lang="en-US"/>
        </a:p>
      </dgm:t>
    </dgm:pt>
    <dgm:pt modelId="{BDDDBF72-43FD-4BB5-95B6-0E3A1696B73E}" type="sibTrans" cxnId="{6CD18D85-142F-4E95-A514-9B447C894CA8}">
      <dgm:prSet/>
      <dgm:spPr/>
      <dgm:t>
        <a:bodyPr/>
        <a:lstStyle/>
        <a:p>
          <a:endParaRPr lang="en-US"/>
        </a:p>
      </dgm:t>
    </dgm:pt>
    <dgm:pt modelId="{0431EF84-4641-4D67-A3B5-88457CD7503D}">
      <dgm:prSet/>
      <dgm:spPr/>
      <dgm:t>
        <a:bodyPr/>
        <a:lstStyle/>
        <a:p>
          <a:r>
            <a:rPr lang="en-US" dirty="0"/>
            <a:t>How long have you been practicing in this role?</a:t>
          </a:r>
        </a:p>
      </dgm:t>
    </dgm:pt>
    <dgm:pt modelId="{419CEBA0-5CB5-4621-964A-A9F5BC03572E}" type="parTrans" cxnId="{C91860DB-76B2-4E9E-9D05-EDC4ED0B185E}">
      <dgm:prSet/>
      <dgm:spPr/>
      <dgm:t>
        <a:bodyPr/>
        <a:lstStyle/>
        <a:p>
          <a:endParaRPr lang="en-US"/>
        </a:p>
      </dgm:t>
    </dgm:pt>
    <dgm:pt modelId="{41879DB7-EB82-411D-916E-19B7165394D4}" type="sibTrans" cxnId="{C91860DB-76B2-4E9E-9D05-EDC4ED0B185E}">
      <dgm:prSet/>
      <dgm:spPr/>
      <dgm:t>
        <a:bodyPr/>
        <a:lstStyle/>
        <a:p>
          <a:endParaRPr lang="en-US"/>
        </a:p>
      </dgm:t>
    </dgm:pt>
    <dgm:pt modelId="{F85411EE-B127-424F-8325-8952CCCA138F}">
      <dgm:prSet/>
      <dgm:spPr/>
      <dgm:t>
        <a:bodyPr/>
        <a:lstStyle/>
        <a:p>
          <a:r>
            <a:rPr lang="en-US"/>
            <a:t>Are you aware and follow the DAS guidelines?</a:t>
          </a:r>
        </a:p>
      </dgm:t>
    </dgm:pt>
    <dgm:pt modelId="{8D46A4B1-22AF-4090-8545-8E2FB926D7C8}" type="parTrans" cxnId="{CA554577-1BAE-402C-856A-4E090B2D0DDE}">
      <dgm:prSet/>
      <dgm:spPr/>
      <dgm:t>
        <a:bodyPr/>
        <a:lstStyle/>
        <a:p>
          <a:endParaRPr lang="en-US"/>
        </a:p>
      </dgm:t>
    </dgm:pt>
    <dgm:pt modelId="{F9D651D1-1AE3-4442-8F63-001724F6E1DF}" type="sibTrans" cxnId="{CA554577-1BAE-402C-856A-4E090B2D0DDE}">
      <dgm:prSet/>
      <dgm:spPr/>
      <dgm:t>
        <a:bodyPr/>
        <a:lstStyle/>
        <a:p>
          <a:endParaRPr lang="en-US"/>
        </a:p>
      </dgm:t>
    </dgm:pt>
    <dgm:pt modelId="{A27E1474-F94E-4D40-A47D-CE5C3187850C}">
      <dgm:prSet/>
      <dgm:spPr/>
      <dgm:t>
        <a:bodyPr/>
        <a:lstStyle/>
        <a:p>
          <a:r>
            <a:rPr lang="en-US"/>
            <a:t>Are you aware of the NAP4 study?</a:t>
          </a:r>
        </a:p>
      </dgm:t>
    </dgm:pt>
    <dgm:pt modelId="{5212F45F-FA1F-4EB6-A91B-8B123FCFEFD5}" type="parTrans" cxnId="{C0F056B3-50B4-4D64-AE84-A6A55A2BFC8D}">
      <dgm:prSet/>
      <dgm:spPr/>
      <dgm:t>
        <a:bodyPr/>
        <a:lstStyle/>
        <a:p>
          <a:endParaRPr lang="en-US"/>
        </a:p>
      </dgm:t>
    </dgm:pt>
    <dgm:pt modelId="{1EFF2D55-E451-4B85-AE67-4E8E2986CBA0}" type="sibTrans" cxnId="{C0F056B3-50B4-4D64-AE84-A6A55A2BFC8D}">
      <dgm:prSet/>
      <dgm:spPr/>
      <dgm:t>
        <a:bodyPr/>
        <a:lstStyle/>
        <a:p>
          <a:endParaRPr lang="en-US"/>
        </a:p>
      </dgm:t>
    </dgm:pt>
    <dgm:pt modelId="{C5B1448A-35BF-4C53-B0CE-80023EE6F921}">
      <dgm:prSet/>
      <dgm:spPr/>
      <dgm:t>
        <a:bodyPr/>
        <a:lstStyle/>
        <a:p>
          <a:r>
            <a:rPr lang="en-US"/>
            <a:t>Do you know about the 4 point plan (A-D) for difficult intubation according to the DAS guidelines</a:t>
          </a:r>
        </a:p>
      </dgm:t>
    </dgm:pt>
    <dgm:pt modelId="{FB80A80B-86CA-4242-821C-45C26E26B3AD}" type="parTrans" cxnId="{D13C0ACC-8C11-4A93-A387-6B909AB88DCA}">
      <dgm:prSet/>
      <dgm:spPr/>
      <dgm:t>
        <a:bodyPr/>
        <a:lstStyle/>
        <a:p>
          <a:endParaRPr lang="en-US"/>
        </a:p>
      </dgm:t>
    </dgm:pt>
    <dgm:pt modelId="{843F9E68-3BB2-4E72-B74F-BE5D6AC151F0}" type="sibTrans" cxnId="{D13C0ACC-8C11-4A93-A387-6B909AB88DCA}">
      <dgm:prSet/>
      <dgm:spPr/>
      <dgm:t>
        <a:bodyPr/>
        <a:lstStyle/>
        <a:p>
          <a:endParaRPr lang="en-US"/>
        </a:p>
      </dgm:t>
    </dgm:pt>
    <dgm:pt modelId="{015387C7-2FB7-495F-B4D3-36F94BA0B854}">
      <dgm:prSet/>
      <dgm:spPr/>
      <dgm:t>
        <a:bodyPr/>
        <a:lstStyle/>
        <a:p>
          <a:r>
            <a:rPr lang="en-US"/>
            <a:t>Ranking of the four plans</a:t>
          </a:r>
        </a:p>
      </dgm:t>
    </dgm:pt>
    <dgm:pt modelId="{5ED24C41-21F1-41BE-817F-68731BFB020B}" type="parTrans" cxnId="{B3F84CC7-F13D-4585-98F0-BDE1402D27F5}">
      <dgm:prSet/>
      <dgm:spPr/>
      <dgm:t>
        <a:bodyPr/>
        <a:lstStyle/>
        <a:p>
          <a:endParaRPr lang="en-US"/>
        </a:p>
      </dgm:t>
    </dgm:pt>
    <dgm:pt modelId="{E9447217-77C3-4693-BBA7-F2F9A8E6C723}" type="sibTrans" cxnId="{B3F84CC7-F13D-4585-98F0-BDE1402D27F5}">
      <dgm:prSet/>
      <dgm:spPr/>
      <dgm:t>
        <a:bodyPr/>
        <a:lstStyle/>
        <a:p>
          <a:endParaRPr lang="en-US"/>
        </a:p>
      </dgm:t>
    </dgm:pt>
    <dgm:pt modelId="{2037A16D-D513-4124-8EB9-D48A2C4297F3}">
      <dgm:prSet/>
      <dgm:spPr/>
      <dgm:t>
        <a:bodyPr/>
        <a:lstStyle/>
        <a:p>
          <a:r>
            <a:rPr lang="en-US"/>
            <a:t>When did you last do airway training</a:t>
          </a:r>
        </a:p>
      </dgm:t>
    </dgm:pt>
    <dgm:pt modelId="{F13B4F86-EF03-4E6C-B0AD-11DAA395F5DA}" type="parTrans" cxnId="{DD3B1710-6A42-4C00-B53E-FF7402A0E18C}">
      <dgm:prSet/>
      <dgm:spPr/>
      <dgm:t>
        <a:bodyPr/>
        <a:lstStyle/>
        <a:p>
          <a:endParaRPr lang="en-US"/>
        </a:p>
      </dgm:t>
    </dgm:pt>
    <dgm:pt modelId="{95E1EA9F-B188-455A-9A8E-F5004B2E240A}" type="sibTrans" cxnId="{DD3B1710-6A42-4C00-B53E-FF7402A0E18C}">
      <dgm:prSet/>
      <dgm:spPr/>
      <dgm:t>
        <a:bodyPr/>
        <a:lstStyle/>
        <a:p>
          <a:endParaRPr lang="en-US"/>
        </a:p>
      </dgm:t>
    </dgm:pt>
    <dgm:pt modelId="{7B64AC10-F5DB-4390-9D63-91F25A33AD03}">
      <dgm:prSet/>
      <dgm:spPr/>
      <dgm:t>
        <a:bodyPr/>
        <a:lstStyle/>
        <a:p>
          <a:r>
            <a:rPr lang="en-US"/>
            <a:t>Has airway management training been disrupted by the COVID-19 pandemic</a:t>
          </a:r>
        </a:p>
      </dgm:t>
    </dgm:pt>
    <dgm:pt modelId="{DC8730AB-5E5E-49D7-A491-AA92F2E07D0A}" type="parTrans" cxnId="{E6ECDDAE-E938-48A9-84DD-C53E288947FE}">
      <dgm:prSet/>
      <dgm:spPr/>
      <dgm:t>
        <a:bodyPr/>
        <a:lstStyle/>
        <a:p>
          <a:endParaRPr lang="en-US"/>
        </a:p>
      </dgm:t>
    </dgm:pt>
    <dgm:pt modelId="{E545E476-4619-4348-AA30-4E146343C841}" type="sibTrans" cxnId="{E6ECDDAE-E938-48A9-84DD-C53E288947FE}">
      <dgm:prSet/>
      <dgm:spPr/>
      <dgm:t>
        <a:bodyPr/>
        <a:lstStyle/>
        <a:p>
          <a:endParaRPr lang="en-US"/>
        </a:p>
      </dgm:t>
    </dgm:pt>
    <dgm:pt modelId="{776EF3CE-1A74-B24A-B99B-4492877B819E}" type="pres">
      <dgm:prSet presAssocID="{BED985F4-F826-4827-82FE-AF54C5A81DE5}" presName="Name0" presStyleCnt="0">
        <dgm:presLayoutVars>
          <dgm:dir/>
          <dgm:resizeHandles val="exact"/>
        </dgm:presLayoutVars>
      </dgm:prSet>
      <dgm:spPr/>
    </dgm:pt>
    <dgm:pt modelId="{2F12ED52-81DE-7E43-93C0-214C4B60731D}" type="pres">
      <dgm:prSet presAssocID="{1D0AFCA9-C529-4F02-8352-07AE850AFD5F}" presName="node" presStyleLbl="node1" presStyleIdx="0" presStyleCnt="8">
        <dgm:presLayoutVars>
          <dgm:bulletEnabled val="1"/>
        </dgm:presLayoutVars>
      </dgm:prSet>
      <dgm:spPr/>
    </dgm:pt>
    <dgm:pt modelId="{F66DF8A1-5529-144C-90D2-C1B56D6A86C6}" type="pres">
      <dgm:prSet presAssocID="{BDDDBF72-43FD-4BB5-95B6-0E3A1696B73E}" presName="sibTrans" presStyleLbl="sibTrans1D1" presStyleIdx="0" presStyleCnt="7"/>
      <dgm:spPr/>
    </dgm:pt>
    <dgm:pt modelId="{A6DA9063-6D50-1C4C-BC60-4777DAEDF667}" type="pres">
      <dgm:prSet presAssocID="{BDDDBF72-43FD-4BB5-95B6-0E3A1696B73E}" presName="connectorText" presStyleLbl="sibTrans1D1" presStyleIdx="0" presStyleCnt="7"/>
      <dgm:spPr/>
    </dgm:pt>
    <dgm:pt modelId="{89263B7A-6237-1748-B6A5-91F62439F8D8}" type="pres">
      <dgm:prSet presAssocID="{0431EF84-4641-4D67-A3B5-88457CD7503D}" presName="node" presStyleLbl="node1" presStyleIdx="1" presStyleCnt="8">
        <dgm:presLayoutVars>
          <dgm:bulletEnabled val="1"/>
        </dgm:presLayoutVars>
      </dgm:prSet>
      <dgm:spPr/>
    </dgm:pt>
    <dgm:pt modelId="{EED9DE68-A91A-2F4E-ACC4-D4EB22FE58F1}" type="pres">
      <dgm:prSet presAssocID="{41879DB7-EB82-411D-916E-19B7165394D4}" presName="sibTrans" presStyleLbl="sibTrans1D1" presStyleIdx="1" presStyleCnt="7"/>
      <dgm:spPr/>
    </dgm:pt>
    <dgm:pt modelId="{CAAD0796-9DDA-A342-8DE9-B819F2667245}" type="pres">
      <dgm:prSet presAssocID="{41879DB7-EB82-411D-916E-19B7165394D4}" presName="connectorText" presStyleLbl="sibTrans1D1" presStyleIdx="1" presStyleCnt="7"/>
      <dgm:spPr/>
    </dgm:pt>
    <dgm:pt modelId="{E5D924DA-BB45-5848-9494-C7CB4191B5CF}" type="pres">
      <dgm:prSet presAssocID="{F85411EE-B127-424F-8325-8952CCCA138F}" presName="node" presStyleLbl="node1" presStyleIdx="2" presStyleCnt="8">
        <dgm:presLayoutVars>
          <dgm:bulletEnabled val="1"/>
        </dgm:presLayoutVars>
      </dgm:prSet>
      <dgm:spPr/>
    </dgm:pt>
    <dgm:pt modelId="{B285C5B6-D9F8-8D45-9ED9-3A52255EAAF2}" type="pres">
      <dgm:prSet presAssocID="{F9D651D1-1AE3-4442-8F63-001724F6E1DF}" presName="sibTrans" presStyleLbl="sibTrans1D1" presStyleIdx="2" presStyleCnt="7"/>
      <dgm:spPr/>
    </dgm:pt>
    <dgm:pt modelId="{022B2A8A-9B22-C84F-BDB4-FF001F1871FC}" type="pres">
      <dgm:prSet presAssocID="{F9D651D1-1AE3-4442-8F63-001724F6E1DF}" presName="connectorText" presStyleLbl="sibTrans1D1" presStyleIdx="2" presStyleCnt="7"/>
      <dgm:spPr/>
    </dgm:pt>
    <dgm:pt modelId="{93EB1429-32CD-CC4F-829D-06771C404C49}" type="pres">
      <dgm:prSet presAssocID="{A27E1474-F94E-4D40-A47D-CE5C3187850C}" presName="node" presStyleLbl="node1" presStyleIdx="3" presStyleCnt="8">
        <dgm:presLayoutVars>
          <dgm:bulletEnabled val="1"/>
        </dgm:presLayoutVars>
      </dgm:prSet>
      <dgm:spPr/>
    </dgm:pt>
    <dgm:pt modelId="{6A8121C3-5898-464D-95A2-FDF7EC1CAAF5}" type="pres">
      <dgm:prSet presAssocID="{1EFF2D55-E451-4B85-AE67-4E8E2986CBA0}" presName="sibTrans" presStyleLbl="sibTrans1D1" presStyleIdx="3" presStyleCnt="7"/>
      <dgm:spPr/>
    </dgm:pt>
    <dgm:pt modelId="{0A25CB0F-3A81-0A4A-9696-0B59A0A073CD}" type="pres">
      <dgm:prSet presAssocID="{1EFF2D55-E451-4B85-AE67-4E8E2986CBA0}" presName="connectorText" presStyleLbl="sibTrans1D1" presStyleIdx="3" presStyleCnt="7"/>
      <dgm:spPr/>
    </dgm:pt>
    <dgm:pt modelId="{F26E5AB8-9C14-1D49-AB77-7874AFCAB406}" type="pres">
      <dgm:prSet presAssocID="{C5B1448A-35BF-4C53-B0CE-80023EE6F921}" presName="node" presStyleLbl="node1" presStyleIdx="4" presStyleCnt="8">
        <dgm:presLayoutVars>
          <dgm:bulletEnabled val="1"/>
        </dgm:presLayoutVars>
      </dgm:prSet>
      <dgm:spPr/>
    </dgm:pt>
    <dgm:pt modelId="{A763D29F-812D-A94C-8BE9-F87D094FF90E}" type="pres">
      <dgm:prSet presAssocID="{843F9E68-3BB2-4E72-B74F-BE5D6AC151F0}" presName="sibTrans" presStyleLbl="sibTrans1D1" presStyleIdx="4" presStyleCnt="7"/>
      <dgm:spPr/>
    </dgm:pt>
    <dgm:pt modelId="{0B50062E-FC4C-1A47-AFB1-938CBCBECFA8}" type="pres">
      <dgm:prSet presAssocID="{843F9E68-3BB2-4E72-B74F-BE5D6AC151F0}" presName="connectorText" presStyleLbl="sibTrans1D1" presStyleIdx="4" presStyleCnt="7"/>
      <dgm:spPr/>
    </dgm:pt>
    <dgm:pt modelId="{9DA537D1-1BBE-D344-A2EA-4043F1CA038C}" type="pres">
      <dgm:prSet presAssocID="{015387C7-2FB7-495F-B4D3-36F94BA0B854}" presName="node" presStyleLbl="node1" presStyleIdx="5" presStyleCnt="8">
        <dgm:presLayoutVars>
          <dgm:bulletEnabled val="1"/>
        </dgm:presLayoutVars>
      </dgm:prSet>
      <dgm:spPr/>
    </dgm:pt>
    <dgm:pt modelId="{23445C99-E418-CB41-A5EE-42D32418045A}" type="pres">
      <dgm:prSet presAssocID="{E9447217-77C3-4693-BBA7-F2F9A8E6C723}" presName="sibTrans" presStyleLbl="sibTrans1D1" presStyleIdx="5" presStyleCnt="7"/>
      <dgm:spPr/>
    </dgm:pt>
    <dgm:pt modelId="{A8EB1425-D2CB-3643-8FA3-3B3C1FF7FE37}" type="pres">
      <dgm:prSet presAssocID="{E9447217-77C3-4693-BBA7-F2F9A8E6C723}" presName="connectorText" presStyleLbl="sibTrans1D1" presStyleIdx="5" presStyleCnt="7"/>
      <dgm:spPr/>
    </dgm:pt>
    <dgm:pt modelId="{A981384B-6055-BC4F-8221-64CB495C4151}" type="pres">
      <dgm:prSet presAssocID="{2037A16D-D513-4124-8EB9-D48A2C4297F3}" presName="node" presStyleLbl="node1" presStyleIdx="6" presStyleCnt="8">
        <dgm:presLayoutVars>
          <dgm:bulletEnabled val="1"/>
        </dgm:presLayoutVars>
      </dgm:prSet>
      <dgm:spPr/>
    </dgm:pt>
    <dgm:pt modelId="{3461EF8C-BD99-874C-A8D3-A8BB6818EA7C}" type="pres">
      <dgm:prSet presAssocID="{95E1EA9F-B188-455A-9A8E-F5004B2E240A}" presName="sibTrans" presStyleLbl="sibTrans1D1" presStyleIdx="6" presStyleCnt="7"/>
      <dgm:spPr/>
    </dgm:pt>
    <dgm:pt modelId="{170EBA65-E2E4-9345-95C6-2977A6A69128}" type="pres">
      <dgm:prSet presAssocID="{95E1EA9F-B188-455A-9A8E-F5004B2E240A}" presName="connectorText" presStyleLbl="sibTrans1D1" presStyleIdx="6" presStyleCnt="7"/>
      <dgm:spPr/>
    </dgm:pt>
    <dgm:pt modelId="{9A4EAD8E-8AA0-9F46-8170-F120C579C693}" type="pres">
      <dgm:prSet presAssocID="{7B64AC10-F5DB-4390-9D63-91F25A33AD03}" presName="node" presStyleLbl="node1" presStyleIdx="7" presStyleCnt="8">
        <dgm:presLayoutVars>
          <dgm:bulletEnabled val="1"/>
        </dgm:presLayoutVars>
      </dgm:prSet>
      <dgm:spPr/>
    </dgm:pt>
  </dgm:ptLst>
  <dgm:cxnLst>
    <dgm:cxn modelId="{8B30CF0C-7912-5D41-B818-A1804AA27160}" type="presOf" srcId="{41879DB7-EB82-411D-916E-19B7165394D4}" destId="{CAAD0796-9DDA-A342-8DE9-B819F2667245}" srcOrd="1" destOrd="0" presId="urn:microsoft.com/office/officeart/2016/7/layout/RepeatingBendingProcessNew"/>
    <dgm:cxn modelId="{DD3B1710-6A42-4C00-B53E-FF7402A0E18C}" srcId="{BED985F4-F826-4827-82FE-AF54C5A81DE5}" destId="{2037A16D-D513-4124-8EB9-D48A2C4297F3}" srcOrd="6" destOrd="0" parTransId="{F13B4F86-EF03-4E6C-B0AD-11DAA395F5DA}" sibTransId="{95E1EA9F-B188-455A-9A8E-F5004B2E240A}"/>
    <dgm:cxn modelId="{BC4FB232-8652-EC41-A115-9EF0A42E83B1}" type="presOf" srcId="{7B64AC10-F5DB-4390-9D63-91F25A33AD03}" destId="{9A4EAD8E-8AA0-9F46-8170-F120C579C693}" srcOrd="0" destOrd="0" presId="urn:microsoft.com/office/officeart/2016/7/layout/RepeatingBendingProcessNew"/>
    <dgm:cxn modelId="{B7361839-20F8-CC4C-BD6D-A52464342193}" type="presOf" srcId="{E9447217-77C3-4693-BBA7-F2F9A8E6C723}" destId="{A8EB1425-D2CB-3643-8FA3-3B3C1FF7FE37}" srcOrd="1" destOrd="0" presId="urn:microsoft.com/office/officeart/2016/7/layout/RepeatingBendingProcessNew"/>
    <dgm:cxn modelId="{87877144-3E5B-4647-8F00-1FFC9D0E357C}" type="presOf" srcId="{1EFF2D55-E451-4B85-AE67-4E8E2986CBA0}" destId="{6A8121C3-5898-464D-95A2-FDF7EC1CAAF5}" srcOrd="0" destOrd="0" presId="urn:microsoft.com/office/officeart/2016/7/layout/RepeatingBendingProcessNew"/>
    <dgm:cxn modelId="{6EEC7F47-2AA4-074B-8F4C-8628F64C0B55}" type="presOf" srcId="{015387C7-2FB7-495F-B4D3-36F94BA0B854}" destId="{9DA537D1-1BBE-D344-A2EA-4043F1CA038C}" srcOrd="0" destOrd="0" presId="urn:microsoft.com/office/officeart/2016/7/layout/RepeatingBendingProcessNew"/>
    <dgm:cxn modelId="{3F0E8047-56B6-4F4F-8F9D-2084D3C0CB0A}" type="presOf" srcId="{E9447217-77C3-4693-BBA7-F2F9A8E6C723}" destId="{23445C99-E418-CB41-A5EE-42D32418045A}" srcOrd="0" destOrd="0" presId="urn:microsoft.com/office/officeart/2016/7/layout/RepeatingBendingProcessNew"/>
    <dgm:cxn modelId="{52D1764D-12C5-C140-A9A6-ACCE709F2CED}" type="presOf" srcId="{BDDDBF72-43FD-4BB5-95B6-0E3A1696B73E}" destId="{A6DA9063-6D50-1C4C-BC60-4777DAEDF667}" srcOrd="1" destOrd="0" presId="urn:microsoft.com/office/officeart/2016/7/layout/RepeatingBendingProcessNew"/>
    <dgm:cxn modelId="{5D984A4E-C450-F249-AD09-085EDB101429}" type="presOf" srcId="{BDDDBF72-43FD-4BB5-95B6-0E3A1696B73E}" destId="{F66DF8A1-5529-144C-90D2-C1B56D6A86C6}" srcOrd="0" destOrd="0" presId="urn:microsoft.com/office/officeart/2016/7/layout/RepeatingBendingProcessNew"/>
    <dgm:cxn modelId="{D79F6252-B9D0-1D4B-AFAE-0F05E21FCA69}" type="presOf" srcId="{C5B1448A-35BF-4C53-B0CE-80023EE6F921}" destId="{F26E5AB8-9C14-1D49-AB77-7874AFCAB406}" srcOrd="0" destOrd="0" presId="urn:microsoft.com/office/officeart/2016/7/layout/RepeatingBendingProcessNew"/>
    <dgm:cxn modelId="{5ACFCC5C-0BC9-7343-82F6-FE50889C5021}" type="presOf" srcId="{A27E1474-F94E-4D40-A47D-CE5C3187850C}" destId="{93EB1429-32CD-CC4F-829D-06771C404C49}" srcOrd="0" destOrd="0" presId="urn:microsoft.com/office/officeart/2016/7/layout/RepeatingBendingProcessNew"/>
    <dgm:cxn modelId="{CEEBB362-40E0-3740-AC9B-4DA41ACF6581}" type="presOf" srcId="{95E1EA9F-B188-455A-9A8E-F5004B2E240A}" destId="{3461EF8C-BD99-874C-A8D3-A8BB6818EA7C}" srcOrd="0" destOrd="0" presId="urn:microsoft.com/office/officeart/2016/7/layout/RepeatingBendingProcessNew"/>
    <dgm:cxn modelId="{CA554577-1BAE-402C-856A-4E090B2D0DDE}" srcId="{BED985F4-F826-4827-82FE-AF54C5A81DE5}" destId="{F85411EE-B127-424F-8325-8952CCCA138F}" srcOrd="2" destOrd="0" parTransId="{8D46A4B1-22AF-4090-8545-8E2FB926D7C8}" sibTransId="{F9D651D1-1AE3-4442-8F63-001724F6E1DF}"/>
    <dgm:cxn modelId="{386C5D85-BDC4-8C41-9870-DDD4A1772B9B}" type="presOf" srcId="{BED985F4-F826-4827-82FE-AF54C5A81DE5}" destId="{776EF3CE-1A74-B24A-B99B-4492877B819E}" srcOrd="0" destOrd="0" presId="urn:microsoft.com/office/officeart/2016/7/layout/RepeatingBendingProcessNew"/>
    <dgm:cxn modelId="{6CD18D85-142F-4E95-A514-9B447C894CA8}" srcId="{BED985F4-F826-4827-82FE-AF54C5A81DE5}" destId="{1D0AFCA9-C529-4F02-8352-07AE850AFD5F}" srcOrd="0" destOrd="0" parTransId="{356D32DE-F0FB-401B-812E-A7C846FAA11B}" sibTransId="{BDDDBF72-43FD-4BB5-95B6-0E3A1696B73E}"/>
    <dgm:cxn modelId="{1CA4FD88-E5DB-9547-A4EC-866F5623C9DE}" type="presOf" srcId="{843F9E68-3BB2-4E72-B74F-BE5D6AC151F0}" destId="{0B50062E-FC4C-1A47-AFB1-938CBCBECFA8}" srcOrd="1" destOrd="0" presId="urn:microsoft.com/office/officeart/2016/7/layout/RepeatingBendingProcessNew"/>
    <dgm:cxn modelId="{91B7E38C-59B4-604D-A6AF-DCE60F254F66}" type="presOf" srcId="{F9D651D1-1AE3-4442-8F63-001724F6E1DF}" destId="{022B2A8A-9B22-C84F-BDB4-FF001F1871FC}" srcOrd="1" destOrd="0" presId="urn:microsoft.com/office/officeart/2016/7/layout/RepeatingBendingProcessNew"/>
    <dgm:cxn modelId="{BB601B93-1016-A645-889F-44D4F3DFCA32}" type="presOf" srcId="{0431EF84-4641-4D67-A3B5-88457CD7503D}" destId="{89263B7A-6237-1748-B6A5-91F62439F8D8}" srcOrd="0" destOrd="0" presId="urn:microsoft.com/office/officeart/2016/7/layout/RepeatingBendingProcessNew"/>
    <dgm:cxn modelId="{E6ECDDAE-E938-48A9-84DD-C53E288947FE}" srcId="{BED985F4-F826-4827-82FE-AF54C5A81DE5}" destId="{7B64AC10-F5DB-4390-9D63-91F25A33AD03}" srcOrd="7" destOrd="0" parTransId="{DC8730AB-5E5E-49D7-A491-AA92F2E07D0A}" sibTransId="{E545E476-4619-4348-AA30-4E146343C841}"/>
    <dgm:cxn modelId="{C0F056B3-50B4-4D64-AE84-A6A55A2BFC8D}" srcId="{BED985F4-F826-4827-82FE-AF54C5A81DE5}" destId="{A27E1474-F94E-4D40-A47D-CE5C3187850C}" srcOrd="3" destOrd="0" parTransId="{5212F45F-FA1F-4EB6-A91B-8B123FCFEFD5}" sibTransId="{1EFF2D55-E451-4B85-AE67-4E8E2986CBA0}"/>
    <dgm:cxn modelId="{8061A1B6-73FB-4246-B70F-EEFF27E75268}" type="presOf" srcId="{F9D651D1-1AE3-4442-8F63-001724F6E1DF}" destId="{B285C5B6-D9F8-8D45-9ED9-3A52255EAAF2}" srcOrd="0" destOrd="0" presId="urn:microsoft.com/office/officeart/2016/7/layout/RepeatingBendingProcessNew"/>
    <dgm:cxn modelId="{B3F84CC7-F13D-4585-98F0-BDE1402D27F5}" srcId="{BED985F4-F826-4827-82FE-AF54C5A81DE5}" destId="{015387C7-2FB7-495F-B4D3-36F94BA0B854}" srcOrd="5" destOrd="0" parTransId="{5ED24C41-21F1-41BE-817F-68731BFB020B}" sibTransId="{E9447217-77C3-4693-BBA7-F2F9A8E6C723}"/>
    <dgm:cxn modelId="{D13C0ACC-8C11-4A93-A387-6B909AB88DCA}" srcId="{BED985F4-F826-4827-82FE-AF54C5A81DE5}" destId="{C5B1448A-35BF-4C53-B0CE-80023EE6F921}" srcOrd="4" destOrd="0" parTransId="{FB80A80B-86CA-4242-821C-45C26E26B3AD}" sibTransId="{843F9E68-3BB2-4E72-B74F-BE5D6AC151F0}"/>
    <dgm:cxn modelId="{4815CCD7-B16A-B24D-9BC5-1F99ACB5DD75}" type="presOf" srcId="{1EFF2D55-E451-4B85-AE67-4E8E2986CBA0}" destId="{0A25CB0F-3A81-0A4A-9696-0B59A0A073CD}" srcOrd="1" destOrd="0" presId="urn:microsoft.com/office/officeart/2016/7/layout/RepeatingBendingProcessNew"/>
    <dgm:cxn modelId="{C91860DB-76B2-4E9E-9D05-EDC4ED0B185E}" srcId="{BED985F4-F826-4827-82FE-AF54C5A81DE5}" destId="{0431EF84-4641-4D67-A3B5-88457CD7503D}" srcOrd="1" destOrd="0" parTransId="{419CEBA0-5CB5-4621-964A-A9F5BC03572E}" sibTransId="{41879DB7-EB82-411D-916E-19B7165394D4}"/>
    <dgm:cxn modelId="{21DA75E6-54F7-F64A-AF98-2DEF09B6F65E}" type="presOf" srcId="{41879DB7-EB82-411D-916E-19B7165394D4}" destId="{EED9DE68-A91A-2F4E-ACC4-D4EB22FE58F1}" srcOrd="0" destOrd="0" presId="urn:microsoft.com/office/officeart/2016/7/layout/RepeatingBendingProcessNew"/>
    <dgm:cxn modelId="{5B8619EB-C00A-A44E-B331-C8B9864B026D}" type="presOf" srcId="{843F9E68-3BB2-4E72-B74F-BE5D6AC151F0}" destId="{A763D29F-812D-A94C-8BE9-F87D094FF90E}" srcOrd="0" destOrd="0" presId="urn:microsoft.com/office/officeart/2016/7/layout/RepeatingBendingProcessNew"/>
    <dgm:cxn modelId="{C2F0C0EB-4ECA-4340-9C88-85689F5B80E9}" type="presOf" srcId="{2037A16D-D513-4124-8EB9-D48A2C4297F3}" destId="{A981384B-6055-BC4F-8221-64CB495C4151}" srcOrd="0" destOrd="0" presId="urn:microsoft.com/office/officeart/2016/7/layout/RepeatingBendingProcessNew"/>
    <dgm:cxn modelId="{22BD4DF1-5570-8540-A11A-CD66D7863306}" type="presOf" srcId="{F85411EE-B127-424F-8325-8952CCCA138F}" destId="{E5D924DA-BB45-5848-9494-C7CB4191B5CF}" srcOrd="0" destOrd="0" presId="urn:microsoft.com/office/officeart/2016/7/layout/RepeatingBendingProcessNew"/>
    <dgm:cxn modelId="{AD7BFFF2-2E6D-3A4B-B1D0-3A2FEB9CA5A4}" type="presOf" srcId="{1D0AFCA9-C529-4F02-8352-07AE850AFD5F}" destId="{2F12ED52-81DE-7E43-93C0-214C4B60731D}" srcOrd="0" destOrd="0" presId="urn:microsoft.com/office/officeart/2016/7/layout/RepeatingBendingProcessNew"/>
    <dgm:cxn modelId="{5DB5B4F5-0A3D-9D4A-9A3B-7A48BDC80202}" type="presOf" srcId="{95E1EA9F-B188-455A-9A8E-F5004B2E240A}" destId="{170EBA65-E2E4-9345-95C6-2977A6A69128}" srcOrd="1" destOrd="0" presId="urn:microsoft.com/office/officeart/2016/7/layout/RepeatingBendingProcessNew"/>
    <dgm:cxn modelId="{5CFCB63D-B67D-824C-8615-DFD8D48D28E2}" type="presParOf" srcId="{776EF3CE-1A74-B24A-B99B-4492877B819E}" destId="{2F12ED52-81DE-7E43-93C0-214C4B60731D}" srcOrd="0" destOrd="0" presId="urn:microsoft.com/office/officeart/2016/7/layout/RepeatingBendingProcessNew"/>
    <dgm:cxn modelId="{FF823BA6-53B9-0F48-9507-FDF15D140A06}" type="presParOf" srcId="{776EF3CE-1A74-B24A-B99B-4492877B819E}" destId="{F66DF8A1-5529-144C-90D2-C1B56D6A86C6}" srcOrd="1" destOrd="0" presId="urn:microsoft.com/office/officeart/2016/7/layout/RepeatingBendingProcessNew"/>
    <dgm:cxn modelId="{6C0763D2-F68D-BB42-A0D8-06F61D39A553}" type="presParOf" srcId="{F66DF8A1-5529-144C-90D2-C1B56D6A86C6}" destId="{A6DA9063-6D50-1C4C-BC60-4777DAEDF667}" srcOrd="0" destOrd="0" presId="urn:microsoft.com/office/officeart/2016/7/layout/RepeatingBendingProcessNew"/>
    <dgm:cxn modelId="{2FBD77B2-EF20-7040-BA63-8C1A3D4CE040}" type="presParOf" srcId="{776EF3CE-1A74-B24A-B99B-4492877B819E}" destId="{89263B7A-6237-1748-B6A5-91F62439F8D8}" srcOrd="2" destOrd="0" presId="urn:microsoft.com/office/officeart/2016/7/layout/RepeatingBendingProcessNew"/>
    <dgm:cxn modelId="{44E81E82-96A3-5440-8D1D-6CD80AE747F1}" type="presParOf" srcId="{776EF3CE-1A74-B24A-B99B-4492877B819E}" destId="{EED9DE68-A91A-2F4E-ACC4-D4EB22FE58F1}" srcOrd="3" destOrd="0" presId="urn:microsoft.com/office/officeart/2016/7/layout/RepeatingBendingProcessNew"/>
    <dgm:cxn modelId="{53AFE7DC-87D3-F440-B249-6C25B55CD99A}" type="presParOf" srcId="{EED9DE68-A91A-2F4E-ACC4-D4EB22FE58F1}" destId="{CAAD0796-9DDA-A342-8DE9-B819F2667245}" srcOrd="0" destOrd="0" presId="urn:microsoft.com/office/officeart/2016/7/layout/RepeatingBendingProcessNew"/>
    <dgm:cxn modelId="{21BCDCC9-C5F3-3F46-859A-6FB984A02F3F}" type="presParOf" srcId="{776EF3CE-1A74-B24A-B99B-4492877B819E}" destId="{E5D924DA-BB45-5848-9494-C7CB4191B5CF}" srcOrd="4" destOrd="0" presId="urn:microsoft.com/office/officeart/2016/7/layout/RepeatingBendingProcessNew"/>
    <dgm:cxn modelId="{AF861CDF-0801-DF47-8D25-FDBA9559B62A}" type="presParOf" srcId="{776EF3CE-1A74-B24A-B99B-4492877B819E}" destId="{B285C5B6-D9F8-8D45-9ED9-3A52255EAAF2}" srcOrd="5" destOrd="0" presId="urn:microsoft.com/office/officeart/2016/7/layout/RepeatingBendingProcessNew"/>
    <dgm:cxn modelId="{9F20E367-CBF1-2C4A-8092-688DD2315D1F}" type="presParOf" srcId="{B285C5B6-D9F8-8D45-9ED9-3A52255EAAF2}" destId="{022B2A8A-9B22-C84F-BDB4-FF001F1871FC}" srcOrd="0" destOrd="0" presId="urn:microsoft.com/office/officeart/2016/7/layout/RepeatingBendingProcessNew"/>
    <dgm:cxn modelId="{48F89722-05AA-E44F-9F90-46A61DEACAEE}" type="presParOf" srcId="{776EF3CE-1A74-B24A-B99B-4492877B819E}" destId="{93EB1429-32CD-CC4F-829D-06771C404C49}" srcOrd="6" destOrd="0" presId="urn:microsoft.com/office/officeart/2016/7/layout/RepeatingBendingProcessNew"/>
    <dgm:cxn modelId="{A58D8CC0-D449-704B-A743-00158EBC4D36}" type="presParOf" srcId="{776EF3CE-1A74-B24A-B99B-4492877B819E}" destId="{6A8121C3-5898-464D-95A2-FDF7EC1CAAF5}" srcOrd="7" destOrd="0" presId="urn:microsoft.com/office/officeart/2016/7/layout/RepeatingBendingProcessNew"/>
    <dgm:cxn modelId="{5182911A-222E-4346-B790-173C5FD3EDC1}" type="presParOf" srcId="{6A8121C3-5898-464D-95A2-FDF7EC1CAAF5}" destId="{0A25CB0F-3A81-0A4A-9696-0B59A0A073CD}" srcOrd="0" destOrd="0" presId="urn:microsoft.com/office/officeart/2016/7/layout/RepeatingBendingProcessNew"/>
    <dgm:cxn modelId="{BB0E1433-EF9D-7B46-9DB7-CE7AB55E67AB}" type="presParOf" srcId="{776EF3CE-1A74-B24A-B99B-4492877B819E}" destId="{F26E5AB8-9C14-1D49-AB77-7874AFCAB406}" srcOrd="8" destOrd="0" presId="urn:microsoft.com/office/officeart/2016/7/layout/RepeatingBendingProcessNew"/>
    <dgm:cxn modelId="{C2F7473F-93C7-2841-8CA6-E4227405B265}" type="presParOf" srcId="{776EF3CE-1A74-B24A-B99B-4492877B819E}" destId="{A763D29F-812D-A94C-8BE9-F87D094FF90E}" srcOrd="9" destOrd="0" presId="urn:microsoft.com/office/officeart/2016/7/layout/RepeatingBendingProcessNew"/>
    <dgm:cxn modelId="{FB37BCCA-AC2A-F146-858A-DFDA1807A267}" type="presParOf" srcId="{A763D29F-812D-A94C-8BE9-F87D094FF90E}" destId="{0B50062E-FC4C-1A47-AFB1-938CBCBECFA8}" srcOrd="0" destOrd="0" presId="urn:microsoft.com/office/officeart/2016/7/layout/RepeatingBendingProcessNew"/>
    <dgm:cxn modelId="{8D2F3743-023F-FF47-AB93-DAA79FA72326}" type="presParOf" srcId="{776EF3CE-1A74-B24A-B99B-4492877B819E}" destId="{9DA537D1-1BBE-D344-A2EA-4043F1CA038C}" srcOrd="10" destOrd="0" presId="urn:microsoft.com/office/officeart/2016/7/layout/RepeatingBendingProcessNew"/>
    <dgm:cxn modelId="{AC434B9F-1E35-C046-9433-ED3C758E4B2F}" type="presParOf" srcId="{776EF3CE-1A74-B24A-B99B-4492877B819E}" destId="{23445C99-E418-CB41-A5EE-42D32418045A}" srcOrd="11" destOrd="0" presId="urn:microsoft.com/office/officeart/2016/7/layout/RepeatingBendingProcessNew"/>
    <dgm:cxn modelId="{42FC1BCA-8743-0948-9565-9CC0A82A207A}" type="presParOf" srcId="{23445C99-E418-CB41-A5EE-42D32418045A}" destId="{A8EB1425-D2CB-3643-8FA3-3B3C1FF7FE37}" srcOrd="0" destOrd="0" presId="urn:microsoft.com/office/officeart/2016/7/layout/RepeatingBendingProcessNew"/>
    <dgm:cxn modelId="{6B3F8F9E-6E5D-484E-9E86-5EA3968976D4}" type="presParOf" srcId="{776EF3CE-1A74-B24A-B99B-4492877B819E}" destId="{A981384B-6055-BC4F-8221-64CB495C4151}" srcOrd="12" destOrd="0" presId="urn:microsoft.com/office/officeart/2016/7/layout/RepeatingBendingProcessNew"/>
    <dgm:cxn modelId="{0CC75977-0C75-464B-B913-2CA76413D259}" type="presParOf" srcId="{776EF3CE-1A74-B24A-B99B-4492877B819E}" destId="{3461EF8C-BD99-874C-A8D3-A8BB6818EA7C}" srcOrd="13" destOrd="0" presId="urn:microsoft.com/office/officeart/2016/7/layout/RepeatingBendingProcessNew"/>
    <dgm:cxn modelId="{8431C243-52BE-2646-BA0B-48E79E56FAB2}" type="presParOf" srcId="{3461EF8C-BD99-874C-A8D3-A8BB6818EA7C}" destId="{170EBA65-E2E4-9345-95C6-2977A6A69128}" srcOrd="0" destOrd="0" presId="urn:microsoft.com/office/officeart/2016/7/layout/RepeatingBendingProcessNew"/>
    <dgm:cxn modelId="{3F406554-7578-0447-8D44-05DFF8E0A15A}" type="presParOf" srcId="{776EF3CE-1A74-B24A-B99B-4492877B819E}" destId="{9A4EAD8E-8AA0-9F46-8170-F120C579C693}"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AD0C3F-D305-4273-8B36-9E37C3FCDC6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62E24F5-EAE8-4D7A-BF46-375F96428455}">
      <dgm:prSet/>
      <dgm:spPr/>
      <dgm:t>
        <a:bodyPr/>
        <a:lstStyle/>
        <a:p>
          <a:r>
            <a:rPr lang="en-GB" dirty="0"/>
            <a:t>Irregular training within the department</a:t>
          </a:r>
          <a:endParaRPr lang="en-US" dirty="0"/>
        </a:p>
      </dgm:t>
    </dgm:pt>
    <dgm:pt modelId="{ACD522F7-07A0-44D6-ACF5-E78FF656B950}" type="parTrans" cxnId="{8845362D-9029-47A9-95F4-F5B6A4EF1C94}">
      <dgm:prSet/>
      <dgm:spPr/>
      <dgm:t>
        <a:bodyPr/>
        <a:lstStyle/>
        <a:p>
          <a:endParaRPr lang="en-US"/>
        </a:p>
      </dgm:t>
    </dgm:pt>
    <dgm:pt modelId="{CA910983-4046-4A67-B4E0-EF619FC869A7}" type="sibTrans" cxnId="{8845362D-9029-47A9-95F4-F5B6A4EF1C94}">
      <dgm:prSet/>
      <dgm:spPr/>
      <dgm:t>
        <a:bodyPr/>
        <a:lstStyle/>
        <a:p>
          <a:endParaRPr lang="en-US"/>
        </a:p>
      </dgm:t>
    </dgm:pt>
    <dgm:pt modelId="{93B2C849-004A-4481-9A92-33F73644C456}">
      <dgm:prSet/>
      <dgm:spPr/>
      <dgm:t>
        <a:bodyPr/>
        <a:lstStyle/>
        <a:p>
          <a:r>
            <a:rPr lang="en-GB" dirty="0"/>
            <a:t>Could be completed on audit day</a:t>
          </a:r>
          <a:endParaRPr lang="en-US" dirty="0"/>
        </a:p>
      </dgm:t>
    </dgm:pt>
    <dgm:pt modelId="{EFA112BF-66C8-49AC-AF59-819BE3853B5D}" type="parTrans" cxnId="{D10116AA-8E48-4309-AD0F-351F3D504234}">
      <dgm:prSet/>
      <dgm:spPr/>
      <dgm:t>
        <a:bodyPr/>
        <a:lstStyle/>
        <a:p>
          <a:endParaRPr lang="en-US"/>
        </a:p>
      </dgm:t>
    </dgm:pt>
    <dgm:pt modelId="{D4D0D5BC-6AF2-4825-A802-D8EA0D3B89D2}" type="sibTrans" cxnId="{D10116AA-8E48-4309-AD0F-351F3D504234}">
      <dgm:prSet/>
      <dgm:spPr/>
      <dgm:t>
        <a:bodyPr/>
        <a:lstStyle/>
        <a:p>
          <a:endParaRPr lang="en-US"/>
        </a:p>
      </dgm:t>
    </dgm:pt>
    <dgm:pt modelId="{F97DB895-45E3-4F29-8EF0-00222A1D7820}">
      <dgm:prSet/>
      <dgm:spPr/>
      <dgm:t>
        <a:bodyPr/>
        <a:lstStyle/>
        <a:p>
          <a:r>
            <a:rPr lang="en-GB" dirty="0"/>
            <a:t>Team simulation with theatre staff</a:t>
          </a:r>
          <a:endParaRPr lang="en-US" dirty="0"/>
        </a:p>
      </dgm:t>
    </dgm:pt>
    <dgm:pt modelId="{210966F1-6685-4227-976C-B2D4A57AACB7}" type="parTrans" cxnId="{2A249499-672D-49EA-8583-548271057FED}">
      <dgm:prSet/>
      <dgm:spPr/>
      <dgm:t>
        <a:bodyPr/>
        <a:lstStyle/>
        <a:p>
          <a:endParaRPr lang="en-US"/>
        </a:p>
      </dgm:t>
    </dgm:pt>
    <dgm:pt modelId="{5403CB7B-2976-40D8-B240-DBA26AD78664}" type="sibTrans" cxnId="{2A249499-672D-49EA-8583-548271057FED}">
      <dgm:prSet/>
      <dgm:spPr/>
      <dgm:t>
        <a:bodyPr/>
        <a:lstStyle/>
        <a:p>
          <a:endParaRPr lang="en-US"/>
        </a:p>
      </dgm:t>
    </dgm:pt>
    <dgm:pt modelId="{FE8357C6-C288-4194-8BAF-58A6DB7FDEA8}">
      <dgm:prSet/>
      <dgm:spPr/>
      <dgm:t>
        <a:bodyPr/>
        <a:lstStyle/>
        <a:p>
          <a:r>
            <a:rPr lang="en-GB" dirty="0"/>
            <a:t>Regular training for the team including the recovery staff</a:t>
          </a:r>
        </a:p>
      </dgm:t>
    </dgm:pt>
    <dgm:pt modelId="{E27D3D2F-AE33-4ECE-BBD8-10F973F4CB18}" type="parTrans" cxnId="{43F540D6-FC93-4EEF-8221-4A811A402B38}">
      <dgm:prSet/>
      <dgm:spPr/>
      <dgm:t>
        <a:bodyPr/>
        <a:lstStyle/>
        <a:p>
          <a:endParaRPr lang="en-US"/>
        </a:p>
      </dgm:t>
    </dgm:pt>
    <dgm:pt modelId="{584AA650-8DF4-4F42-905A-1AC5D5B2AF30}" type="sibTrans" cxnId="{43F540D6-FC93-4EEF-8221-4A811A402B38}">
      <dgm:prSet/>
      <dgm:spPr/>
      <dgm:t>
        <a:bodyPr/>
        <a:lstStyle/>
        <a:p>
          <a:endParaRPr lang="en-US"/>
        </a:p>
      </dgm:t>
    </dgm:pt>
    <dgm:pt modelId="{99AC8E31-7D6C-44FF-8273-E53C81893875}">
      <dgm:prSet/>
      <dgm:spPr/>
      <dgm:t>
        <a:bodyPr/>
        <a:lstStyle/>
        <a:p>
          <a:r>
            <a:rPr lang="en-GB" dirty="0"/>
            <a:t>Appointment of specific airway lead in the department</a:t>
          </a:r>
          <a:endParaRPr lang="en-US" dirty="0"/>
        </a:p>
      </dgm:t>
    </dgm:pt>
    <dgm:pt modelId="{CC5C635B-26E3-474F-BC40-2D22B33A64CF}" type="parTrans" cxnId="{68301198-03EC-4953-AA75-B065F0E50AAA}">
      <dgm:prSet/>
      <dgm:spPr/>
      <dgm:t>
        <a:bodyPr/>
        <a:lstStyle/>
        <a:p>
          <a:endParaRPr lang="en-US"/>
        </a:p>
      </dgm:t>
    </dgm:pt>
    <dgm:pt modelId="{7880641D-D412-474F-990A-5B2FD2CCFF10}" type="sibTrans" cxnId="{68301198-03EC-4953-AA75-B065F0E50AAA}">
      <dgm:prSet/>
      <dgm:spPr/>
      <dgm:t>
        <a:bodyPr/>
        <a:lstStyle/>
        <a:p>
          <a:endParaRPr lang="en-US"/>
        </a:p>
      </dgm:t>
    </dgm:pt>
    <dgm:pt modelId="{51547DED-A9B1-334C-A9E0-03996D2D9A0E}">
      <dgm:prSet/>
      <dgm:spPr/>
      <dgm:t>
        <a:bodyPr/>
        <a:lstStyle/>
        <a:p>
          <a:r>
            <a:rPr lang="en-GB" dirty="0"/>
            <a:t>Regular local training of staff - </a:t>
          </a:r>
          <a:r>
            <a:rPr lang="en-GB" dirty="0">
              <a:solidFill>
                <a:schemeClr val="tx1"/>
              </a:solidFill>
            </a:rPr>
            <a:t>every 1-3 years</a:t>
          </a:r>
          <a:endParaRPr lang="en-US" dirty="0">
            <a:solidFill>
              <a:schemeClr val="tx1"/>
            </a:solidFill>
          </a:endParaRPr>
        </a:p>
      </dgm:t>
    </dgm:pt>
    <dgm:pt modelId="{6DFB12D9-5E56-AB43-8622-A4A261584E93}" type="parTrans" cxnId="{75634579-D3DD-744A-A7B4-4E485BFAA5A4}">
      <dgm:prSet/>
      <dgm:spPr/>
      <dgm:t>
        <a:bodyPr/>
        <a:lstStyle/>
        <a:p>
          <a:endParaRPr lang="en-US"/>
        </a:p>
      </dgm:t>
    </dgm:pt>
    <dgm:pt modelId="{E63E5B73-89FA-AD4B-8DE6-D2A1237F9581}" type="sibTrans" cxnId="{75634579-D3DD-744A-A7B4-4E485BFAA5A4}">
      <dgm:prSet/>
      <dgm:spPr/>
      <dgm:t>
        <a:bodyPr/>
        <a:lstStyle/>
        <a:p>
          <a:endParaRPr lang="en-US"/>
        </a:p>
      </dgm:t>
    </dgm:pt>
    <dgm:pt modelId="{03BDBB03-F48B-7942-AD83-D9E31A80F62B}">
      <dgm:prSet/>
      <dgm:spPr/>
      <dgm:t>
        <a:bodyPr/>
        <a:lstStyle/>
        <a:p>
          <a:r>
            <a:rPr lang="en-GB" dirty="0"/>
            <a:t>Increased awareness of airway management guidelines</a:t>
          </a:r>
        </a:p>
      </dgm:t>
    </dgm:pt>
    <dgm:pt modelId="{56F1E897-0E2A-884D-9EF4-6B98A2EFE950}" type="parTrans" cxnId="{869B8E00-9BEC-214F-9985-3909E91D4118}">
      <dgm:prSet/>
      <dgm:spPr/>
      <dgm:t>
        <a:bodyPr/>
        <a:lstStyle/>
        <a:p>
          <a:endParaRPr lang="en-US"/>
        </a:p>
      </dgm:t>
    </dgm:pt>
    <dgm:pt modelId="{19B6FF44-A0E8-5644-857C-B71875529EA3}" type="sibTrans" cxnId="{869B8E00-9BEC-214F-9985-3909E91D4118}">
      <dgm:prSet/>
      <dgm:spPr/>
      <dgm:t>
        <a:bodyPr/>
        <a:lstStyle/>
        <a:p>
          <a:endParaRPr lang="en-US"/>
        </a:p>
      </dgm:t>
    </dgm:pt>
    <dgm:pt modelId="{26E069C4-9534-444A-B795-DD280478D857}">
      <dgm:prSet/>
      <dgm:spPr/>
      <dgm:t>
        <a:bodyPr/>
        <a:lstStyle/>
        <a:p>
          <a:r>
            <a:rPr lang="en-GB" dirty="0"/>
            <a:t>Expansion to staff involved in potential intubation, recovery staff, ED</a:t>
          </a:r>
        </a:p>
      </dgm:t>
    </dgm:pt>
    <dgm:pt modelId="{BD2568E3-B2F7-E94A-AC91-126B0ABD4045}" type="parTrans" cxnId="{C5BED0B5-E394-8A42-8A55-C43682290D21}">
      <dgm:prSet/>
      <dgm:spPr/>
      <dgm:t>
        <a:bodyPr/>
        <a:lstStyle/>
        <a:p>
          <a:endParaRPr lang="en-US"/>
        </a:p>
      </dgm:t>
    </dgm:pt>
    <dgm:pt modelId="{C36E40ED-41D0-274F-B04F-A4B2E123838E}" type="sibTrans" cxnId="{C5BED0B5-E394-8A42-8A55-C43682290D21}">
      <dgm:prSet/>
      <dgm:spPr/>
      <dgm:t>
        <a:bodyPr/>
        <a:lstStyle/>
        <a:p>
          <a:endParaRPr lang="en-US"/>
        </a:p>
      </dgm:t>
    </dgm:pt>
    <dgm:pt modelId="{B9C5FE4A-5F61-9142-811C-A632CB754A02}">
      <dgm:prSet/>
      <dgm:spPr/>
      <dgm:t>
        <a:bodyPr/>
        <a:lstStyle/>
        <a:p>
          <a:r>
            <a:rPr lang="en-GB" dirty="0"/>
            <a:t>Ensure guidelines are visible in anaesthetic and recovery rooms</a:t>
          </a:r>
        </a:p>
      </dgm:t>
    </dgm:pt>
    <dgm:pt modelId="{90D3891C-1B85-794E-8B2F-E9B2F12B0544}" type="parTrans" cxnId="{8EEA538D-4F45-254B-BA86-3C3A41103E18}">
      <dgm:prSet/>
      <dgm:spPr/>
      <dgm:t>
        <a:bodyPr/>
        <a:lstStyle/>
        <a:p>
          <a:endParaRPr lang="en-US"/>
        </a:p>
      </dgm:t>
    </dgm:pt>
    <dgm:pt modelId="{8FEE24B2-88D2-E04D-A992-281A3BCA8DB7}" type="sibTrans" cxnId="{8EEA538D-4F45-254B-BA86-3C3A41103E18}">
      <dgm:prSet/>
      <dgm:spPr/>
      <dgm:t>
        <a:bodyPr/>
        <a:lstStyle/>
        <a:p>
          <a:endParaRPr lang="en-US"/>
        </a:p>
      </dgm:t>
    </dgm:pt>
    <dgm:pt modelId="{34ED7747-6C26-F14C-B207-8AB3A3C70310}" type="pres">
      <dgm:prSet presAssocID="{C6AD0C3F-D305-4273-8B36-9E37C3FCDC6F}" presName="linear" presStyleCnt="0">
        <dgm:presLayoutVars>
          <dgm:animLvl val="lvl"/>
          <dgm:resizeHandles val="exact"/>
        </dgm:presLayoutVars>
      </dgm:prSet>
      <dgm:spPr/>
    </dgm:pt>
    <dgm:pt modelId="{80D915F8-8933-434E-8F31-A279B59DE3F0}" type="pres">
      <dgm:prSet presAssocID="{062E24F5-EAE8-4D7A-BF46-375F96428455}" presName="parentText" presStyleLbl="node1" presStyleIdx="0" presStyleCnt="4">
        <dgm:presLayoutVars>
          <dgm:chMax val="0"/>
          <dgm:bulletEnabled val="1"/>
        </dgm:presLayoutVars>
      </dgm:prSet>
      <dgm:spPr/>
    </dgm:pt>
    <dgm:pt modelId="{A16E311A-F007-FA41-87B7-25714936A264}" type="pres">
      <dgm:prSet presAssocID="{062E24F5-EAE8-4D7A-BF46-375F96428455}" presName="childText" presStyleLbl="revTx" presStyleIdx="0" presStyleCnt="2">
        <dgm:presLayoutVars>
          <dgm:bulletEnabled val="1"/>
        </dgm:presLayoutVars>
      </dgm:prSet>
      <dgm:spPr/>
    </dgm:pt>
    <dgm:pt modelId="{FD72E3A9-A148-5944-8F10-33587D86F7F6}" type="pres">
      <dgm:prSet presAssocID="{F97DB895-45E3-4F29-8EF0-00222A1D7820}" presName="parentText" presStyleLbl="node1" presStyleIdx="1" presStyleCnt="4">
        <dgm:presLayoutVars>
          <dgm:chMax val="0"/>
          <dgm:bulletEnabled val="1"/>
        </dgm:presLayoutVars>
      </dgm:prSet>
      <dgm:spPr/>
    </dgm:pt>
    <dgm:pt modelId="{31EE711A-1736-E748-A860-B84E16B2EDBB}" type="pres">
      <dgm:prSet presAssocID="{5403CB7B-2976-40D8-B240-DBA26AD78664}" presName="spacer" presStyleCnt="0"/>
      <dgm:spPr/>
    </dgm:pt>
    <dgm:pt modelId="{155878EF-B256-FF4E-ACD1-B060CDEAA595}" type="pres">
      <dgm:prSet presAssocID="{03BDBB03-F48B-7942-AD83-D9E31A80F62B}" presName="parentText" presStyleLbl="node1" presStyleIdx="2" presStyleCnt="4">
        <dgm:presLayoutVars>
          <dgm:chMax val="0"/>
          <dgm:bulletEnabled val="1"/>
        </dgm:presLayoutVars>
      </dgm:prSet>
      <dgm:spPr/>
    </dgm:pt>
    <dgm:pt modelId="{E46063CC-0EAF-4748-81BF-C787D70881E4}" type="pres">
      <dgm:prSet presAssocID="{03BDBB03-F48B-7942-AD83-D9E31A80F62B}" presName="childText" presStyleLbl="revTx" presStyleIdx="1" presStyleCnt="2">
        <dgm:presLayoutVars>
          <dgm:bulletEnabled val="1"/>
        </dgm:presLayoutVars>
      </dgm:prSet>
      <dgm:spPr/>
    </dgm:pt>
    <dgm:pt modelId="{181E3E7E-CEF0-FB48-B598-B7E55BE380B9}" type="pres">
      <dgm:prSet presAssocID="{99AC8E31-7D6C-44FF-8273-E53C81893875}" presName="parentText" presStyleLbl="node1" presStyleIdx="3" presStyleCnt="4">
        <dgm:presLayoutVars>
          <dgm:chMax val="0"/>
          <dgm:bulletEnabled val="1"/>
        </dgm:presLayoutVars>
      </dgm:prSet>
      <dgm:spPr/>
    </dgm:pt>
  </dgm:ptLst>
  <dgm:cxnLst>
    <dgm:cxn modelId="{869B8E00-9BEC-214F-9985-3909E91D4118}" srcId="{C6AD0C3F-D305-4273-8B36-9E37C3FCDC6F}" destId="{03BDBB03-F48B-7942-AD83-D9E31A80F62B}" srcOrd="2" destOrd="0" parTransId="{56F1E897-0E2A-884D-9EF4-6B98A2EFE950}" sibTransId="{19B6FF44-A0E8-5644-857C-B71875529EA3}"/>
    <dgm:cxn modelId="{D038D005-BF8D-9042-9BC0-CA1B967E11A1}" type="presOf" srcId="{C6AD0C3F-D305-4273-8B36-9E37C3FCDC6F}" destId="{34ED7747-6C26-F14C-B207-8AB3A3C70310}" srcOrd="0" destOrd="0" presId="urn:microsoft.com/office/officeart/2005/8/layout/vList2"/>
    <dgm:cxn modelId="{6B9D0427-CBE1-334E-84D6-EF72C5EF1156}" type="presOf" srcId="{93B2C849-004A-4481-9A92-33F73644C456}" destId="{A16E311A-F007-FA41-87B7-25714936A264}" srcOrd="0" destOrd="1" presId="urn:microsoft.com/office/officeart/2005/8/layout/vList2"/>
    <dgm:cxn modelId="{8845362D-9029-47A9-95F4-F5B6A4EF1C94}" srcId="{C6AD0C3F-D305-4273-8B36-9E37C3FCDC6F}" destId="{062E24F5-EAE8-4D7A-BF46-375F96428455}" srcOrd="0" destOrd="0" parTransId="{ACD522F7-07A0-44D6-ACF5-E78FF656B950}" sibTransId="{CA910983-4046-4A67-B4E0-EF619FC869A7}"/>
    <dgm:cxn modelId="{09A6063E-8EC3-2741-A13B-3A37D06A4BC8}" type="presOf" srcId="{F97DB895-45E3-4F29-8EF0-00222A1D7820}" destId="{FD72E3A9-A148-5944-8F10-33587D86F7F6}" srcOrd="0" destOrd="0" presId="urn:microsoft.com/office/officeart/2005/8/layout/vList2"/>
    <dgm:cxn modelId="{8E873F51-0522-D347-9E58-4B86C2870FB5}" type="presOf" srcId="{062E24F5-EAE8-4D7A-BF46-375F96428455}" destId="{80D915F8-8933-434E-8F31-A279B59DE3F0}" srcOrd="0" destOrd="0" presId="urn:microsoft.com/office/officeart/2005/8/layout/vList2"/>
    <dgm:cxn modelId="{E3E06576-C219-AE42-A72E-5A113967694D}" type="presOf" srcId="{03BDBB03-F48B-7942-AD83-D9E31A80F62B}" destId="{155878EF-B256-FF4E-ACD1-B060CDEAA595}" srcOrd="0" destOrd="0" presId="urn:microsoft.com/office/officeart/2005/8/layout/vList2"/>
    <dgm:cxn modelId="{75634579-D3DD-744A-A7B4-4E485BFAA5A4}" srcId="{062E24F5-EAE8-4D7A-BF46-375F96428455}" destId="{51547DED-A9B1-334C-A9E0-03996D2D9A0E}" srcOrd="0" destOrd="0" parTransId="{6DFB12D9-5E56-AB43-8622-A4A261584E93}" sibTransId="{E63E5B73-89FA-AD4B-8DE6-D2A1237F9581}"/>
    <dgm:cxn modelId="{4F1E1489-7238-E24A-93FE-F7F8950B5913}" type="presOf" srcId="{26E069C4-9534-444A-B795-DD280478D857}" destId="{E46063CC-0EAF-4748-81BF-C787D70881E4}" srcOrd="0" destOrd="2" presId="urn:microsoft.com/office/officeart/2005/8/layout/vList2"/>
    <dgm:cxn modelId="{8EEA538D-4F45-254B-BA86-3C3A41103E18}" srcId="{03BDBB03-F48B-7942-AD83-D9E31A80F62B}" destId="{B9C5FE4A-5F61-9142-811C-A632CB754A02}" srcOrd="0" destOrd="0" parTransId="{90D3891C-1B85-794E-8B2F-E9B2F12B0544}" sibTransId="{8FEE24B2-88D2-E04D-A992-281A3BCA8DB7}"/>
    <dgm:cxn modelId="{68301198-03EC-4953-AA75-B065F0E50AAA}" srcId="{C6AD0C3F-D305-4273-8B36-9E37C3FCDC6F}" destId="{99AC8E31-7D6C-44FF-8273-E53C81893875}" srcOrd="3" destOrd="0" parTransId="{CC5C635B-26E3-474F-BC40-2D22B33A64CF}" sibTransId="{7880641D-D412-474F-990A-5B2FD2CCFF10}"/>
    <dgm:cxn modelId="{09907398-69BD-644A-AED9-3AAC4E80B65D}" type="presOf" srcId="{51547DED-A9B1-334C-A9E0-03996D2D9A0E}" destId="{A16E311A-F007-FA41-87B7-25714936A264}" srcOrd="0" destOrd="0" presId="urn:microsoft.com/office/officeart/2005/8/layout/vList2"/>
    <dgm:cxn modelId="{2A249499-672D-49EA-8583-548271057FED}" srcId="{C6AD0C3F-D305-4273-8B36-9E37C3FCDC6F}" destId="{F97DB895-45E3-4F29-8EF0-00222A1D7820}" srcOrd="1" destOrd="0" parTransId="{210966F1-6685-4227-976C-B2D4A57AACB7}" sibTransId="{5403CB7B-2976-40D8-B240-DBA26AD78664}"/>
    <dgm:cxn modelId="{D10116AA-8E48-4309-AD0F-351F3D504234}" srcId="{062E24F5-EAE8-4D7A-BF46-375F96428455}" destId="{93B2C849-004A-4481-9A92-33F73644C456}" srcOrd="1" destOrd="0" parTransId="{EFA112BF-66C8-49AC-AF59-819BE3853B5D}" sibTransId="{D4D0D5BC-6AF2-4825-A802-D8EA0D3B89D2}"/>
    <dgm:cxn modelId="{941DC2B2-5B32-F644-B655-D15F39FB7B38}" type="presOf" srcId="{B9C5FE4A-5F61-9142-811C-A632CB754A02}" destId="{E46063CC-0EAF-4748-81BF-C787D70881E4}" srcOrd="0" destOrd="0" presId="urn:microsoft.com/office/officeart/2005/8/layout/vList2"/>
    <dgm:cxn modelId="{CBEC7DB4-6023-E748-A153-F64856083B7C}" type="presOf" srcId="{FE8357C6-C288-4194-8BAF-58A6DB7FDEA8}" destId="{E46063CC-0EAF-4748-81BF-C787D70881E4}" srcOrd="0" destOrd="1" presId="urn:microsoft.com/office/officeart/2005/8/layout/vList2"/>
    <dgm:cxn modelId="{C5BED0B5-E394-8A42-8A55-C43682290D21}" srcId="{03BDBB03-F48B-7942-AD83-D9E31A80F62B}" destId="{26E069C4-9534-444A-B795-DD280478D857}" srcOrd="2" destOrd="0" parTransId="{BD2568E3-B2F7-E94A-AC91-126B0ABD4045}" sibTransId="{C36E40ED-41D0-274F-B04F-A4B2E123838E}"/>
    <dgm:cxn modelId="{43F540D6-FC93-4EEF-8221-4A811A402B38}" srcId="{03BDBB03-F48B-7942-AD83-D9E31A80F62B}" destId="{FE8357C6-C288-4194-8BAF-58A6DB7FDEA8}" srcOrd="1" destOrd="0" parTransId="{E27D3D2F-AE33-4ECE-BBD8-10F973F4CB18}" sibTransId="{584AA650-8DF4-4F42-905A-1AC5D5B2AF30}"/>
    <dgm:cxn modelId="{275229DB-A060-BD40-882B-B261EC567E0B}" type="presOf" srcId="{99AC8E31-7D6C-44FF-8273-E53C81893875}" destId="{181E3E7E-CEF0-FB48-B598-B7E55BE380B9}" srcOrd="0" destOrd="0" presId="urn:microsoft.com/office/officeart/2005/8/layout/vList2"/>
    <dgm:cxn modelId="{2D8E400A-EB72-3E4F-B06B-3E96E1C00760}" type="presParOf" srcId="{34ED7747-6C26-F14C-B207-8AB3A3C70310}" destId="{80D915F8-8933-434E-8F31-A279B59DE3F0}" srcOrd="0" destOrd="0" presId="urn:microsoft.com/office/officeart/2005/8/layout/vList2"/>
    <dgm:cxn modelId="{87E2C07F-8236-D24A-B7EB-999E599D0F78}" type="presParOf" srcId="{34ED7747-6C26-F14C-B207-8AB3A3C70310}" destId="{A16E311A-F007-FA41-87B7-25714936A264}" srcOrd="1" destOrd="0" presId="urn:microsoft.com/office/officeart/2005/8/layout/vList2"/>
    <dgm:cxn modelId="{22F6B895-E8FF-974A-9B36-C7620D76CEE6}" type="presParOf" srcId="{34ED7747-6C26-F14C-B207-8AB3A3C70310}" destId="{FD72E3A9-A148-5944-8F10-33587D86F7F6}" srcOrd="2" destOrd="0" presId="urn:microsoft.com/office/officeart/2005/8/layout/vList2"/>
    <dgm:cxn modelId="{7FAB7AC8-BA1C-5C4B-969F-99350D1C3626}" type="presParOf" srcId="{34ED7747-6C26-F14C-B207-8AB3A3C70310}" destId="{31EE711A-1736-E748-A860-B84E16B2EDBB}" srcOrd="3" destOrd="0" presId="urn:microsoft.com/office/officeart/2005/8/layout/vList2"/>
    <dgm:cxn modelId="{267D9522-ABD1-C74C-9443-5E32FE1F7921}" type="presParOf" srcId="{34ED7747-6C26-F14C-B207-8AB3A3C70310}" destId="{155878EF-B256-FF4E-ACD1-B060CDEAA595}" srcOrd="4" destOrd="0" presId="urn:microsoft.com/office/officeart/2005/8/layout/vList2"/>
    <dgm:cxn modelId="{D8F23D90-933B-9B46-BCF4-A918E53B904F}" type="presParOf" srcId="{34ED7747-6C26-F14C-B207-8AB3A3C70310}" destId="{E46063CC-0EAF-4748-81BF-C787D70881E4}" srcOrd="5" destOrd="0" presId="urn:microsoft.com/office/officeart/2005/8/layout/vList2"/>
    <dgm:cxn modelId="{8EE31309-00FE-704B-976C-BEBA831A50F1}" type="presParOf" srcId="{34ED7747-6C26-F14C-B207-8AB3A3C70310}" destId="{181E3E7E-CEF0-FB48-B598-B7E55BE380B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4A4AB9-385C-4BA1-B071-6BBC7B50E1E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F90129D-5AB6-4D75-8247-74051D67AF37}">
      <dgm:prSet/>
      <dgm:spPr/>
      <dgm:t>
        <a:bodyPr/>
        <a:lstStyle/>
        <a:p>
          <a:r>
            <a:rPr lang="en-US"/>
            <a:t>Limitations</a:t>
          </a:r>
        </a:p>
      </dgm:t>
    </dgm:pt>
    <dgm:pt modelId="{A47E6E73-E531-4439-833E-E3257686367A}" type="parTrans" cxnId="{C640F1D4-62D0-450C-8455-DE6AFDB2FD3B}">
      <dgm:prSet/>
      <dgm:spPr/>
      <dgm:t>
        <a:bodyPr/>
        <a:lstStyle/>
        <a:p>
          <a:endParaRPr lang="en-US"/>
        </a:p>
      </dgm:t>
    </dgm:pt>
    <dgm:pt modelId="{355D3543-E7A2-4E05-9572-CEC7319E5DF4}" type="sibTrans" cxnId="{C640F1D4-62D0-450C-8455-DE6AFDB2FD3B}">
      <dgm:prSet/>
      <dgm:spPr/>
      <dgm:t>
        <a:bodyPr/>
        <a:lstStyle/>
        <a:p>
          <a:endParaRPr lang="en-US"/>
        </a:p>
      </dgm:t>
    </dgm:pt>
    <dgm:pt modelId="{7CD0FC0F-4309-4098-BED3-4606CC1A331B}">
      <dgm:prSet/>
      <dgm:spPr/>
      <dgm:t>
        <a:bodyPr/>
        <a:lstStyle/>
        <a:p>
          <a:r>
            <a:rPr lang="en-US"/>
            <a:t>Sample size</a:t>
          </a:r>
        </a:p>
      </dgm:t>
    </dgm:pt>
    <dgm:pt modelId="{EFF538A7-E7A3-49AA-ABA6-57D951AFF4BA}" type="parTrans" cxnId="{3DC40C85-9F05-4ED0-8EDC-FF518CC24F40}">
      <dgm:prSet/>
      <dgm:spPr/>
      <dgm:t>
        <a:bodyPr/>
        <a:lstStyle/>
        <a:p>
          <a:endParaRPr lang="en-US"/>
        </a:p>
      </dgm:t>
    </dgm:pt>
    <dgm:pt modelId="{4B04CC12-9C17-457F-BA09-AA50D9341362}" type="sibTrans" cxnId="{3DC40C85-9F05-4ED0-8EDC-FF518CC24F40}">
      <dgm:prSet/>
      <dgm:spPr/>
      <dgm:t>
        <a:bodyPr/>
        <a:lstStyle/>
        <a:p>
          <a:endParaRPr lang="en-US"/>
        </a:p>
      </dgm:t>
    </dgm:pt>
    <dgm:pt modelId="{73C03697-04F2-4727-B382-B92ED11859EF}">
      <dgm:prSet/>
      <dgm:spPr/>
      <dgm:t>
        <a:bodyPr/>
        <a:lstStyle/>
        <a:p>
          <a:r>
            <a:rPr lang="en-US"/>
            <a:t>Change in questions</a:t>
          </a:r>
          <a:br>
            <a:rPr lang="en-US"/>
          </a:br>
          <a:endParaRPr lang="en-US"/>
        </a:p>
      </dgm:t>
    </dgm:pt>
    <dgm:pt modelId="{947AC5AB-E28E-4F6F-BE5C-C894EBD87DCB}" type="parTrans" cxnId="{40BAF7E9-E43F-4AD7-88F2-8D27977A6F2B}">
      <dgm:prSet/>
      <dgm:spPr/>
      <dgm:t>
        <a:bodyPr/>
        <a:lstStyle/>
        <a:p>
          <a:endParaRPr lang="en-US"/>
        </a:p>
      </dgm:t>
    </dgm:pt>
    <dgm:pt modelId="{3BBA8799-ABD3-4B50-B150-C91FD5696CE1}" type="sibTrans" cxnId="{40BAF7E9-E43F-4AD7-88F2-8D27977A6F2B}">
      <dgm:prSet/>
      <dgm:spPr/>
      <dgm:t>
        <a:bodyPr/>
        <a:lstStyle/>
        <a:p>
          <a:endParaRPr lang="en-US"/>
        </a:p>
      </dgm:t>
    </dgm:pt>
    <dgm:pt modelId="{5BCEBFCD-68EB-4EEB-98A1-693E3FD91F21}">
      <dgm:prSet/>
      <dgm:spPr/>
      <dgm:t>
        <a:bodyPr/>
        <a:lstStyle/>
        <a:p>
          <a:r>
            <a:rPr lang="en-US"/>
            <a:t>Future Work</a:t>
          </a:r>
        </a:p>
      </dgm:t>
    </dgm:pt>
    <dgm:pt modelId="{A481312E-27F3-489E-BA94-EDC35EC310C2}" type="parTrans" cxnId="{0BE434E0-AEF9-47D8-A6E3-339E2860880F}">
      <dgm:prSet/>
      <dgm:spPr/>
      <dgm:t>
        <a:bodyPr/>
        <a:lstStyle/>
        <a:p>
          <a:endParaRPr lang="en-US"/>
        </a:p>
      </dgm:t>
    </dgm:pt>
    <dgm:pt modelId="{705973D1-5FB5-4B33-B263-1A83A0CFEC82}" type="sibTrans" cxnId="{0BE434E0-AEF9-47D8-A6E3-339E2860880F}">
      <dgm:prSet/>
      <dgm:spPr/>
      <dgm:t>
        <a:bodyPr/>
        <a:lstStyle/>
        <a:p>
          <a:endParaRPr lang="en-US"/>
        </a:p>
      </dgm:t>
    </dgm:pt>
    <dgm:pt modelId="{5F61968D-6E78-48FE-8B99-EAFEF3362FCD}">
      <dgm:prSet/>
      <dgm:spPr/>
      <dgm:t>
        <a:bodyPr/>
        <a:lstStyle/>
        <a:p>
          <a:r>
            <a:rPr lang="en-US"/>
            <a:t>Completing the audit cycle</a:t>
          </a:r>
        </a:p>
      </dgm:t>
    </dgm:pt>
    <dgm:pt modelId="{FF350BF2-AC2E-479C-ADB2-DB3FE28AA2F7}" type="parTrans" cxnId="{DCD1BA05-1AD2-479B-8F92-3AA7727D9788}">
      <dgm:prSet/>
      <dgm:spPr/>
      <dgm:t>
        <a:bodyPr/>
        <a:lstStyle/>
        <a:p>
          <a:endParaRPr lang="en-US"/>
        </a:p>
      </dgm:t>
    </dgm:pt>
    <dgm:pt modelId="{A9DF9947-53C3-4550-A9E8-77A773F8861B}" type="sibTrans" cxnId="{DCD1BA05-1AD2-479B-8F92-3AA7727D9788}">
      <dgm:prSet/>
      <dgm:spPr/>
      <dgm:t>
        <a:bodyPr/>
        <a:lstStyle/>
        <a:p>
          <a:endParaRPr lang="en-US"/>
        </a:p>
      </dgm:t>
    </dgm:pt>
    <dgm:pt modelId="{BD8AC139-6E24-493F-BC09-050C5B0639F6}">
      <dgm:prSet/>
      <dgm:spPr/>
      <dgm:t>
        <a:bodyPr/>
        <a:lstStyle/>
        <a:p>
          <a:r>
            <a:rPr lang="en-US" dirty="0"/>
            <a:t>Expansion to other trusts</a:t>
          </a:r>
        </a:p>
      </dgm:t>
    </dgm:pt>
    <dgm:pt modelId="{7C34F000-CC5A-41AC-BE43-FD90D2AFCDE6}" type="parTrans" cxnId="{9477E9B8-CC74-410C-9AB6-A89C68A4D7BB}">
      <dgm:prSet/>
      <dgm:spPr/>
      <dgm:t>
        <a:bodyPr/>
        <a:lstStyle/>
        <a:p>
          <a:endParaRPr lang="en-US"/>
        </a:p>
      </dgm:t>
    </dgm:pt>
    <dgm:pt modelId="{42C57540-A9D1-4106-843C-BBA169E0C543}" type="sibTrans" cxnId="{9477E9B8-CC74-410C-9AB6-A89C68A4D7BB}">
      <dgm:prSet/>
      <dgm:spPr/>
      <dgm:t>
        <a:bodyPr/>
        <a:lstStyle/>
        <a:p>
          <a:endParaRPr lang="en-US"/>
        </a:p>
      </dgm:t>
    </dgm:pt>
    <dgm:pt modelId="{22226122-E46F-4F5F-865F-6E6DE1A0EED4}">
      <dgm:prSet/>
      <dgm:spPr/>
      <dgm:t>
        <a:bodyPr/>
        <a:lstStyle/>
        <a:p>
          <a:r>
            <a:rPr lang="en-US" dirty="0"/>
            <a:t>Should this be implemented by the trust – appraisal?</a:t>
          </a:r>
          <a:br>
            <a:rPr lang="en-US" dirty="0"/>
          </a:br>
          <a:br>
            <a:rPr lang="en-US" dirty="0"/>
          </a:br>
          <a:endParaRPr lang="en-US" dirty="0"/>
        </a:p>
      </dgm:t>
    </dgm:pt>
    <dgm:pt modelId="{2E60078A-B50C-405F-9940-C0D7A42AC314}" type="parTrans" cxnId="{0423C124-BCD5-48A4-AFB1-553ED86C6834}">
      <dgm:prSet/>
      <dgm:spPr/>
      <dgm:t>
        <a:bodyPr/>
        <a:lstStyle/>
        <a:p>
          <a:endParaRPr lang="en-US"/>
        </a:p>
      </dgm:t>
    </dgm:pt>
    <dgm:pt modelId="{A39C428F-FB83-4D14-A6E5-821E6A71ADD7}" type="sibTrans" cxnId="{0423C124-BCD5-48A4-AFB1-553ED86C6834}">
      <dgm:prSet/>
      <dgm:spPr/>
      <dgm:t>
        <a:bodyPr/>
        <a:lstStyle/>
        <a:p>
          <a:endParaRPr lang="en-US"/>
        </a:p>
      </dgm:t>
    </dgm:pt>
    <dgm:pt modelId="{4A18F723-B25F-0246-8509-971D610D8854}">
      <dgm:prSet/>
      <dgm:spPr/>
      <dgm:t>
        <a:bodyPr/>
        <a:lstStyle/>
        <a:p>
          <a:endParaRPr lang="en-US"/>
        </a:p>
      </dgm:t>
    </dgm:pt>
    <dgm:pt modelId="{7FC0B325-50EE-A240-8630-6025DE816C34}" type="parTrans" cxnId="{2E1E507C-65D7-E245-B1CA-D6827EB0438D}">
      <dgm:prSet/>
      <dgm:spPr/>
      <dgm:t>
        <a:bodyPr/>
        <a:lstStyle/>
        <a:p>
          <a:endParaRPr lang="en-US"/>
        </a:p>
      </dgm:t>
    </dgm:pt>
    <dgm:pt modelId="{81B258D8-E92B-E346-88F6-5E7F9D8ECD55}" type="sibTrans" cxnId="{2E1E507C-65D7-E245-B1CA-D6827EB0438D}">
      <dgm:prSet/>
      <dgm:spPr/>
      <dgm:t>
        <a:bodyPr/>
        <a:lstStyle/>
        <a:p>
          <a:endParaRPr lang="en-US"/>
        </a:p>
      </dgm:t>
    </dgm:pt>
    <dgm:pt modelId="{AED6A561-3BB4-4F47-93CC-74C16FEE6E79}" type="pres">
      <dgm:prSet presAssocID="{5F4A4AB9-385C-4BA1-B071-6BBC7B50E1E3}" presName="linear" presStyleCnt="0">
        <dgm:presLayoutVars>
          <dgm:animLvl val="lvl"/>
          <dgm:resizeHandles val="exact"/>
        </dgm:presLayoutVars>
      </dgm:prSet>
      <dgm:spPr/>
    </dgm:pt>
    <dgm:pt modelId="{35699554-AA62-F647-B543-F29907F8974D}" type="pres">
      <dgm:prSet presAssocID="{CF90129D-5AB6-4D75-8247-74051D67AF37}" presName="parentText" presStyleLbl="node1" presStyleIdx="0" presStyleCnt="2">
        <dgm:presLayoutVars>
          <dgm:chMax val="0"/>
          <dgm:bulletEnabled val="1"/>
        </dgm:presLayoutVars>
      </dgm:prSet>
      <dgm:spPr/>
    </dgm:pt>
    <dgm:pt modelId="{E4D4C5E1-4A6A-4246-8BCD-1FCDD0BF7A8C}" type="pres">
      <dgm:prSet presAssocID="{CF90129D-5AB6-4D75-8247-74051D67AF37}" presName="childText" presStyleLbl="revTx" presStyleIdx="0" presStyleCnt="2">
        <dgm:presLayoutVars>
          <dgm:bulletEnabled val="1"/>
        </dgm:presLayoutVars>
      </dgm:prSet>
      <dgm:spPr/>
    </dgm:pt>
    <dgm:pt modelId="{E5040E00-F272-A247-BD1B-4AD3B19F6ED5}" type="pres">
      <dgm:prSet presAssocID="{5BCEBFCD-68EB-4EEB-98A1-693E3FD91F21}" presName="parentText" presStyleLbl="node1" presStyleIdx="1" presStyleCnt="2">
        <dgm:presLayoutVars>
          <dgm:chMax val="0"/>
          <dgm:bulletEnabled val="1"/>
        </dgm:presLayoutVars>
      </dgm:prSet>
      <dgm:spPr/>
    </dgm:pt>
    <dgm:pt modelId="{84BF6089-203E-AE43-AD9B-7BACCE3D7E96}" type="pres">
      <dgm:prSet presAssocID="{5BCEBFCD-68EB-4EEB-98A1-693E3FD91F21}" presName="childText" presStyleLbl="revTx" presStyleIdx="1" presStyleCnt="2">
        <dgm:presLayoutVars>
          <dgm:bulletEnabled val="1"/>
        </dgm:presLayoutVars>
      </dgm:prSet>
      <dgm:spPr/>
    </dgm:pt>
  </dgm:ptLst>
  <dgm:cxnLst>
    <dgm:cxn modelId="{DCD1BA05-1AD2-479B-8F92-3AA7727D9788}" srcId="{5BCEBFCD-68EB-4EEB-98A1-693E3FD91F21}" destId="{5F61968D-6E78-48FE-8B99-EAFEF3362FCD}" srcOrd="0" destOrd="0" parTransId="{FF350BF2-AC2E-479C-ADB2-DB3FE28AA2F7}" sibTransId="{A9DF9947-53C3-4550-A9E8-77A773F8861B}"/>
    <dgm:cxn modelId="{937B2F0A-2326-964B-8975-B6C36FD259CE}" type="presOf" srcId="{CF90129D-5AB6-4D75-8247-74051D67AF37}" destId="{35699554-AA62-F647-B543-F29907F8974D}" srcOrd="0" destOrd="0" presId="urn:microsoft.com/office/officeart/2005/8/layout/vList2"/>
    <dgm:cxn modelId="{0423C124-BCD5-48A4-AFB1-553ED86C6834}" srcId="{5BCEBFCD-68EB-4EEB-98A1-693E3FD91F21}" destId="{22226122-E46F-4F5F-865F-6E6DE1A0EED4}" srcOrd="2" destOrd="0" parTransId="{2E60078A-B50C-405F-9940-C0D7A42AC314}" sibTransId="{A39C428F-FB83-4D14-A6E5-821E6A71ADD7}"/>
    <dgm:cxn modelId="{38A45035-396A-EC42-9470-AD286A649531}" type="presOf" srcId="{73C03697-04F2-4727-B382-B92ED11859EF}" destId="{E4D4C5E1-4A6A-4246-8BCD-1FCDD0BF7A8C}" srcOrd="0" destOrd="1" presId="urn:microsoft.com/office/officeart/2005/8/layout/vList2"/>
    <dgm:cxn modelId="{707CE562-D4E2-5042-87F3-3CF780159D54}" type="presOf" srcId="{7CD0FC0F-4309-4098-BED3-4606CC1A331B}" destId="{E4D4C5E1-4A6A-4246-8BCD-1FCDD0BF7A8C}" srcOrd="0" destOrd="0" presId="urn:microsoft.com/office/officeart/2005/8/layout/vList2"/>
    <dgm:cxn modelId="{3BD58E74-3B60-A147-9119-517FBDCC8109}" type="presOf" srcId="{22226122-E46F-4F5F-865F-6E6DE1A0EED4}" destId="{84BF6089-203E-AE43-AD9B-7BACCE3D7E96}" srcOrd="0" destOrd="2" presId="urn:microsoft.com/office/officeart/2005/8/layout/vList2"/>
    <dgm:cxn modelId="{2E1E507C-65D7-E245-B1CA-D6827EB0438D}" srcId="{CF90129D-5AB6-4D75-8247-74051D67AF37}" destId="{4A18F723-B25F-0246-8509-971D610D8854}" srcOrd="2" destOrd="0" parTransId="{7FC0B325-50EE-A240-8630-6025DE816C34}" sibTransId="{81B258D8-E92B-E346-88F6-5E7F9D8ECD55}"/>
    <dgm:cxn modelId="{3DC40C85-9F05-4ED0-8EDC-FF518CC24F40}" srcId="{CF90129D-5AB6-4D75-8247-74051D67AF37}" destId="{7CD0FC0F-4309-4098-BED3-4606CC1A331B}" srcOrd="0" destOrd="0" parTransId="{EFF538A7-E7A3-49AA-ABA6-57D951AFF4BA}" sibTransId="{4B04CC12-9C17-457F-BA09-AA50D9341362}"/>
    <dgm:cxn modelId="{B684BEA4-0959-A346-9460-1D0614E7DAE5}" type="presOf" srcId="{5F4A4AB9-385C-4BA1-B071-6BBC7B50E1E3}" destId="{AED6A561-3BB4-4F47-93CC-74C16FEE6E79}" srcOrd="0" destOrd="0" presId="urn:microsoft.com/office/officeart/2005/8/layout/vList2"/>
    <dgm:cxn modelId="{B519AFAA-DC54-C34E-B2E2-CC34B19C48E2}" type="presOf" srcId="{5BCEBFCD-68EB-4EEB-98A1-693E3FD91F21}" destId="{E5040E00-F272-A247-BD1B-4AD3B19F6ED5}" srcOrd="0" destOrd="0" presId="urn:microsoft.com/office/officeart/2005/8/layout/vList2"/>
    <dgm:cxn modelId="{9477E9B8-CC74-410C-9AB6-A89C68A4D7BB}" srcId="{5BCEBFCD-68EB-4EEB-98A1-693E3FD91F21}" destId="{BD8AC139-6E24-493F-BC09-050C5B0639F6}" srcOrd="1" destOrd="0" parTransId="{7C34F000-CC5A-41AC-BE43-FD90D2AFCDE6}" sibTransId="{42C57540-A9D1-4106-843C-BBA169E0C543}"/>
    <dgm:cxn modelId="{C640F1D4-62D0-450C-8455-DE6AFDB2FD3B}" srcId="{5F4A4AB9-385C-4BA1-B071-6BBC7B50E1E3}" destId="{CF90129D-5AB6-4D75-8247-74051D67AF37}" srcOrd="0" destOrd="0" parTransId="{A47E6E73-E531-4439-833E-E3257686367A}" sibTransId="{355D3543-E7A2-4E05-9572-CEC7319E5DF4}"/>
    <dgm:cxn modelId="{BA2793DC-F141-ED4D-9B5E-6EE184A6C4E8}" type="presOf" srcId="{5F61968D-6E78-48FE-8B99-EAFEF3362FCD}" destId="{84BF6089-203E-AE43-AD9B-7BACCE3D7E96}" srcOrd="0" destOrd="0" presId="urn:microsoft.com/office/officeart/2005/8/layout/vList2"/>
    <dgm:cxn modelId="{80F3CCDD-7D57-EF4D-A589-45F84AFB7FF8}" type="presOf" srcId="{4A18F723-B25F-0246-8509-971D610D8854}" destId="{E4D4C5E1-4A6A-4246-8BCD-1FCDD0BF7A8C}" srcOrd="0" destOrd="2" presId="urn:microsoft.com/office/officeart/2005/8/layout/vList2"/>
    <dgm:cxn modelId="{0BE434E0-AEF9-47D8-A6E3-339E2860880F}" srcId="{5F4A4AB9-385C-4BA1-B071-6BBC7B50E1E3}" destId="{5BCEBFCD-68EB-4EEB-98A1-693E3FD91F21}" srcOrd="1" destOrd="0" parTransId="{A481312E-27F3-489E-BA94-EDC35EC310C2}" sibTransId="{705973D1-5FB5-4B33-B263-1A83A0CFEC82}"/>
    <dgm:cxn modelId="{40BAF7E9-E43F-4AD7-88F2-8D27977A6F2B}" srcId="{CF90129D-5AB6-4D75-8247-74051D67AF37}" destId="{73C03697-04F2-4727-B382-B92ED11859EF}" srcOrd="1" destOrd="0" parTransId="{947AC5AB-E28E-4F6F-BE5C-C894EBD87DCB}" sibTransId="{3BBA8799-ABD3-4B50-B150-C91FD5696CE1}"/>
    <dgm:cxn modelId="{6FB1EFFA-1760-FA4B-8975-F802220A75F7}" type="presOf" srcId="{BD8AC139-6E24-493F-BC09-050C5B0639F6}" destId="{84BF6089-203E-AE43-AD9B-7BACCE3D7E96}" srcOrd="0" destOrd="1" presId="urn:microsoft.com/office/officeart/2005/8/layout/vList2"/>
    <dgm:cxn modelId="{8C2AD6B5-858C-BF44-A2F6-74AEFD686458}" type="presParOf" srcId="{AED6A561-3BB4-4F47-93CC-74C16FEE6E79}" destId="{35699554-AA62-F647-B543-F29907F8974D}" srcOrd="0" destOrd="0" presId="urn:microsoft.com/office/officeart/2005/8/layout/vList2"/>
    <dgm:cxn modelId="{412C3593-9019-014C-A245-16865D90F7E7}" type="presParOf" srcId="{AED6A561-3BB4-4F47-93CC-74C16FEE6E79}" destId="{E4D4C5E1-4A6A-4246-8BCD-1FCDD0BF7A8C}" srcOrd="1" destOrd="0" presId="urn:microsoft.com/office/officeart/2005/8/layout/vList2"/>
    <dgm:cxn modelId="{224DC324-4EDC-7644-97D9-CE706368D69C}" type="presParOf" srcId="{AED6A561-3BB4-4F47-93CC-74C16FEE6E79}" destId="{E5040E00-F272-A247-BD1B-4AD3B19F6ED5}" srcOrd="2" destOrd="0" presId="urn:microsoft.com/office/officeart/2005/8/layout/vList2"/>
    <dgm:cxn modelId="{E149B77D-19D8-FD4E-AC0A-0055DA35A131}" type="presParOf" srcId="{AED6A561-3BB4-4F47-93CC-74C16FEE6E79}" destId="{84BF6089-203E-AE43-AD9B-7BACCE3D7E9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DF8A1-5529-144C-90D2-C1B56D6A86C6}">
      <dsp:nvSpPr>
        <dsp:cNvPr id="0" name=""/>
        <dsp:cNvSpPr/>
      </dsp:nvSpPr>
      <dsp:spPr>
        <a:xfrm>
          <a:off x="2241532" y="1200437"/>
          <a:ext cx="484885" cy="91440"/>
        </a:xfrm>
        <a:custGeom>
          <a:avLst/>
          <a:gdLst/>
          <a:ahLst/>
          <a:cxnLst/>
          <a:rect l="0" t="0" r="0" b="0"/>
          <a:pathLst>
            <a:path>
              <a:moveTo>
                <a:pt x="0" y="45720"/>
              </a:moveTo>
              <a:lnTo>
                <a:pt x="48488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43579"/>
        <a:ext cx="25774" cy="5154"/>
      </dsp:txXfrm>
    </dsp:sp>
    <dsp:sp modelId="{2F12ED52-81DE-7E43-93C0-214C4B60731D}">
      <dsp:nvSpPr>
        <dsp:cNvPr id="0" name=""/>
        <dsp:cNvSpPr/>
      </dsp:nvSpPr>
      <dsp:spPr>
        <a:xfrm>
          <a:off x="2092" y="573785"/>
          <a:ext cx="2241239" cy="13447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What is your job title</a:t>
          </a:r>
        </a:p>
      </dsp:txBody>
      <dsp:txXfrm>
        <a:off x="2092" y="573785"/>
        <a:ext cx="2241239" cy="1344743"/>
      </dsp:txXfrm>
    </dsp:sp>
    <dsp:sp modelId="{EED9DE68-A91A-2F4E-ACC4-D4EB22FE58F1}">
      <dsp:nvSpPr>
        <dsp:cNvPr id="0" name=""/>
        <dsp:cNvSpPr/>
      </dsp:nvSpPr>
      <dsp:spPr>
        <a:xfrm>
          <a:off x="4998257" y="1200437"/>
          <a:ext cx="484885" cy="91440"/>
        </a:xfrm>
        <a:custGeom>
          <a:avLst/>
          <a:gdLst/>
          <a:ahLst/>
          <a:cxnLst/>
          <a:rect l="0" t="0" r="0" b="0"/>
          <a:pathLst>
            <a:path>
              <a:moveTo>
                <a:pt x="0" y="45720"/>
              </a:moveTo>
              <a:lnTo>
                <a:pt x="484885" y="45720"/>
              </a:lnTo>
            </a:path>
          </a:pathLst>
        </a:custGeom>
        <a:noFill/>
        <a:ln w="6350" cap="flat" cmpd="sng" algn="ctr">
          <a:solidFill>
            <a:schemeClr val="accent5">
              <a:hueOff val="-1126424"/>
              <a:satOff val="-2903"/>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243579"/>
        <a:ext cx="25774" cy="5154"/>
      </dsp:txXfrm>
    </dsp:sp>
    <dsp:sp modelId="{89263B7A-6237-1748-B6A5-91F62439F8D8}">
      <dsp:nvSpPr>
        <dsp:cNvPr id="0" name=""/>
        <dsp:cNvSpPr/>
      </dsp:nvSpPr>
      <dsp:spPr>
        <a:xfrm>
          <a:off x="2758817" y="573785"/>
          <a:ext cx="2241239" cy="1344743"/>
        </a:xfrm>
        <a:prstGeom prst="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dirty="0"/>
            <a:t>How long have you been practicing in this role?</a:t>
          </a:r>
        </a:p>
      </dsp:txBody>
      <dsp:txXfrm>
        <a:off x="2758817" y="573785"/>
        <a:ext cx="2241239" cy="1344743"/>
      </dsp:txXfrm>
    </dsp:sp>
    <dsp:sp modelId="{B285C5B6-D9F8-8D45-9ED9-3A52255EAAF2}">
      <dsp:nvSpPr>
        <dsp:cNvPr id="0" name=""/>
        <dsp:cNvSpPr/>
      </dsp:nvSpPr>
      <dsp:spPr>
        <a:xfrm>
          <a:off x="7754982" y="1200437"/>
          <a:ext cx="484885" cy="91440"/>
        </a:xfrm>
        <a:custGeom>
          <a:avLst/>
          <a:gdLst/>
          <a:ahLst/>
          <a:cxnLst/>
          <a:rect l="0" t="0" r="0" b="0"/>
          <a:pathLst>
            <a:path>
              <a:moveTo>
                <a:pt x="0" y="45720"/>
              </a:moveTo>
              <a:lnTo>
                <a:pt x="484885" y="45720"/>
              </a:lnTo>
            </a:path>
          </a:pathLst>
        </a:custGeom>
        <a:noFill/>
        <a:ln w="6350" cap="flat" cmpd="sng" algn="ctr">
          <a:solidFill>
            <a:schemeClr val="accent5">
              <a:hueOff val="-2252848"/>
              <a:satOff val="-5806"/>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43579"/>
        <a:ext cx="25774" cy="5154"/>
      </dsp:txXfrm>
    </dsp:sp>
    <dsp:sp modelId="{E5D924DA-BB45-5848-9494-C7CB4191B5CF}">
      <dsp:nvSpPr>
        <dsp:cNvPr id="0" name=""/>
        <dsp:cNvSpPr/>
      </dsp:nvSpPr>
      <dsp:spPr>
        <a:xfrm>
          <a:off x="5515542" y="573785"/>
          <a:ext cx="2241239" cy="1344743"/>
        </a:xfrm>
        <a:prstGeom prst="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Are you aware and follow the DAS guidelines?</a:t>
          </a:r>
        </a:p>
      </dsp:txBody>
      <dsp:txXfrm>
        <a:off x="5515542" y="573785"/>
        <a:ext cx="2241239" cy="1344743"/>
      </dsp:txXfrm>
    </dsp:sp>
    <dsp:sp modelId="{6A8121C3-5898-464D-95A2-FDF7EC1CAAF5}">
      <dsp:nvSpPr>
        <dsp:cNvPr id="0" name=""/>
        <dsp:cNvSpPr/>
      </dsp:nvSpPr>
      <dsp:spPr>
        <a:xfrm>
          <a:off x="1122712" y="1916729"/>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6594"/>
        <a:ext cx="414311" cy="5154"/>
      </dsp:txXfrm>
    </dsp:sp>
    <dsp:sp modelId="{93EB1429-32CD-CC4F-829D-06771C404C49}">
      <dsp:nvSpPr>
        <dsp:cNvPr id="0" name=""/>
        <dsp:cNvSpPr/>
      </dsp:nvSpPr>
      <dsp:spPr>
        <a:xfrm>
          <a:off x="8272267" y="573785"/>
          <a:ext cx="2241239" cy="1344743"/>
        </a:xfrm>
        <a:prstGeom prst="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Are you aware of the NAP4 study?</a:t>
          </a:r>
        </a:p>
      </dsp:txBody>
      <dsp:txXfrm>
        <a:off x="8272267" y="573785"/>
        <a:ext cx="2241239" cy="1344743"/>
      </dsp:txXfrm>
    </dsp:sp>
    <dsp:sp modelId="{A763D29F-812D-A94C-8BE9-F87D094FF90E}">
      <dsp:nvSpPr>
        <dsp:cNvPr id="0" name=""/>
        <dsp:cNvSpPr/>
      </dsp:nvSpPr>
      <dsp:spPr>
        <a:xfrm>
          <a:off x="2241532" y="3060666"/>
          <a:ext cx="484885" cy="91440"/>
        </a:xfrm>
        <a:custGeom>
          <a:avLst/>
          <a:gdLst/>
          <a:ahLst/>
          <a:cxnLst/>
          <a:rect l="0" t="0" r="0" b="0"/>
          <a:pathLst>
            <a:path>
              <a:moveTo>
                <a:pt x="0" y="45720"/>
              </a:moveTo>
              <a:lnTo>
                <a:pt x="484885" y="45720"/>
              </a:lnTo>
            </a:path>
          </a:pathLst>
        </a:custGeom>
        <a:noFill/>
        <a:ln w="6350" cap="flat" cmpd="sng" algn="ctr">
          <a:solidFill>
            <a:schemeClr val="accent5">
              <a:hueOff val="-4505695"/>
              <a:satOff val="-11613"/>
              <a:lumOff val="-78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103809"/>
        <a:ext cx="25774" cy="5154"/>
      </dsp:txXfrm>
    </dsp:sp>
    <dsp:sp modelId="{F26E5AB8-9C14-1D49-AB77-7874AFCAB406}">
      <dsp:nvSpPr>
        <dsp:cNvPr id="0" name=""/>
        <dsp:cNvSpPr/>
      </dsp:nvSpPr>
      <dsp:spPr>
        <a:xfrm>
          <a:off x="2092" y="2434014"/>
          <a:ext cx="2241239" cy="1344743"/>
        </a:xfrm>
        <a:prstGeom prst="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Do you know about the 4 point plan (A-D) for difficult intubation according to the DAS guidelines</a:t>
          </a:r>
        </a:p>
      </dsp:txBody>
      <dsp:txXfrm>
        <a:off x="2092" y="2434014"/>
        <a:ext cx="2241239" cy="1344743"/>
      </dsp:txXfrm>
    </dsp:sp>
    <dsp:sp modelId="{23445C99-E418-CB41-A5EE-42D32418045A}">
      <dsp:nvSpPr>
        <dsp:cNvPr id="0" name=""/>
        <dsp:cNvSpPr/>
      </dsp:nvSpPr>
      <dsp:spPr>
        <a:xfrm>
          <a:off x="4998257" y="3060666"/>
          <a:ext cx="484885" cy="91440"/>
        </a:xfrm>
        <a:custGeom>
          <a:avLst/>
          <a:gdLst/>
          <a:ahLst/>
          <a:cxnLst/>
          <a:rect l="0" t="0" r="0" b="0"/>
          <a:pathLst>
            <a:path>
              <a:moveTo>
                <a:pt x="0" y="45720"/>
              </a:moveTo>
              <a:lnTo>
                <a:pt x="484885" y="45720"/>
              </a:lnTo>
            </a:path>
          </a:pathLst>
        </a:custGeom>
        <a:noFill/>
        <a:ln w="6350" cap="flat" cmpd="sng" algn="ctr">
          <a:solidFill>
            <a:schemeClr val="accent5">
              <a:hueOff val="-5632119"/>
              <a:satOff val="-14516"/>
              <a:lumOff val="-980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809"/>
        <a:ext cx="25774" cy="5154"/>
      </dsp:txXfrm>
    </dsp:sp>
    <dsp:sp modelId="{9DA537D1-1BBE-D344-A2EA-4043F1CA038C}">
      <dsp:nvSpPr>
        <dsp:cNvPr id="0" name=""/>
        <dsp:cNvSpPr/>
      </dsp:nvSpPr>
      <dsp:spPr>
        <a:xfrm>
          <a:off x="2758817" y="2434014"/>
          <a:ext cx="2241239" cy="1344743"/>
        </a:xfrm>
        <a:prstGeom prst="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Ranking of the four plans</a:t>
          </a:r>
        </a:p>
      </dsp:txBody>
      <dsp:txXfrm>
        <a:off x="2758817" y="2434014"/>
        <a:ext cx="2241239" cy="1344743"/>
      </dsp:txXfrm>
    </dsp:sp>
    <dsp:sp modelId="{3461EF8C-BD99-874C-A8D3-A8BB6818EA7C}">
      <dsp:nvSpPr>
        <dsp:cNvPr id="0" name=""/>
        <dsp:cNvSpPr/>
      </dsp:nvSpPr>
      <dsp:spPr>
        <a:xfrm>
          <a:off x="7754982" y="3060666"/>
          <a:ext cx="484885" cy="91440"/>
        </a:xfrm>
        <a:custGeom>
          <a:avLst/>
          <a:gdLst/>
          <a:ahLst/>
          <a:cxnLst/>
          <a:rect l="0" t="0" r="0" b="0"/>
          <a:pathLst>
            <a:path>
              <a:moveTo>
                <a:pt x="0" y="45720"/>
              </a:moveTo>
              <a:lnTo>
                <a:pt x="484885"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3103809"/>
        <a:ext cx="25774" cy="5154"/>
      </dsp:txXfrm>
    </dsp:sp>
    <dsp:sp modelId="{A981384B-6055-BC4F-8221-64CB495C4151}">
      <dsp:nvSpPr>
        <dsp:cNvPr id="0" name=""/>
        <dsp:cNvSpPr/>
      </dsp:nvSpPr>
      <dsp:spPr>
        <a:xfrm>
          <a:off x="5515542" y="2434014"/>
          <a:ext cx="2241239" cy="1344743"/>
        </a:xfrm>
        <a:prstGeom prst="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When did you last do airway training</a:t>
          </a:r>
        </a:p>
      </dsp:txBody>
      <dsp:txXfrm>
        <a:off x="5515542" y="2434014"/>
        <a:ext cx="2241239" cy="1344743"/>
      </dsp:txXfrm>
    </dsp:sp>
    <dsp:sp modelId="{9A4EAD8E-8AA0-9F46-8170-F120C579C693}">
      <dsp:nvSpPr>
        <dsp:cNvPr id="0" name=""/>
        <dsp:cNvSpPr/>
      </dsp:nvSpPr>
      <dsp:spPr>
        <a:xfrm>
          <a:off x="8272267" y="2434014"/>
          <a:ext cx="2241239" cy="134474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Has airway management training been disrupted by the COVID-19 pandemic</a:t>
          </a:r>
        </a:p>
      </dsp:txBody>
      <dsp:txXfrm>
        <a:off x="8272267" y="2434014"/>
        <a:ext cx="2241239" cy="1344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915F8-8933-434E-8F31-A279B59DE3F0}">
      <dsp:nvSpPr>
        <dsp:cNvPr id="0" name=""/>
        <dsp:cNvSpPr/>
      </dsp:nvSpPr>
      <dsp:spPr>
        <a:xfrm>
          <a:off x="0" y="118882"/>
          <a:ext cx="6263640" cy="8739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Irregular training within the department</a:t>
          </a:r>
          <a:endParaRPr lang="en-US" sz="2200" kern="1200" dirty="0"/>
        </a:p>
      </dsp:txBody>
      <dsp:txXfrm>
        <a:off x="42663" y="161545"/>
        <a:ext cx="6178314" cy="788627"/>
      </dsp:txXfrm>
    </dsp:sp>
    <dsp:sp modelId="{A16E311A-F007-FA41-87B7-25714936A264}">
      <dsp:nvSpPr>
        <dsp:cNvPr id="0" name=""/>
        <dsp:cNvSpPr/>
      </dsp:nvSpPr>
      <dsp:spPr>
        <a:xfrm>
          <a:off x="0" y="992835"/>
          <a:ext cx="626364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GB" sz="1700" kern="1200" dirty="0"/>
            <a:t>Regular local training of staff - </a:t>
          </a:r>
          <a:r>
            <a:rPr lang="en-GB" sz="1700" kern="1200" dirty="0">
              <a:solidFill>
                <a:schemeClr val="tx1"/>
              </a:solidFill>
            </a:rPr>
            <a:t>every 1-3 years</a:t>
          </a:r>
          <a:endParaRPr lang="en-US" sz="1700" kern="1200" dirty="0">
            <a:solidFill>
              <a:schemeClr val="tx1"/>
            </a:solidFill>
          </a:endParaRPr>
        </a:p>
        <a:p>
          <a:pPr marL="171450" lvl="1" indent="-171450" algn="l" defTabSz="755650">
            <a:lnSpc>
              <a:spcPct val="90000"/>
            </a:lnSpc>
            <a:spcBef>
              <a:spcPct val="0"/>
            </a:spcBef>
            <a:spcAft>
              <a:spcPct val="20000"/>
            </a:spcAft>
            <a:buChar char="•"/>
          </a:pPr>
          <a:r>
            <a:rPr lang="en-GB" sz="1700" kern="1200" dirty="0"/>
            <a:t>Could be completed on audit day</a:t>
          </a:r>
          <a:endParaRPr lang="en-US" sz="1700" kern="1200" dirty="0"/>
        </a:p>
      </dsp:txBody>
      <dsp:txXfrm>
        <a:off x="0" y="992835"/>
        <a:ext cx="6263640" cy="592020"/>
      </dsp:txXfrm>
    </dsp:sp>
    <dsp:sp modelId="{FD72E3A9-A148-5944-8F10-33587D86F7F6}">
      <dsp:nvSpPr>
        <dsp:cNvPr id="0" name=""/>
        <dsp:cNvSpPr/>
      </dsp:nvSpPr>
      <dsp:spPr>
        <a:xfrm>
          <a:off x="0" y="1584855"/>
          <a:ext cx="6263640" cy="87395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Team simulation with theatre staff</a:t>
          </a:r>
          <a:endParaRPr lang="en-US" sz="2200" kern="1200" dirty="0"/>
        </a:p>
      </dsp:txBody>
      <dsp:txXfrm>
        <a:off x="42663" y="1627518"/>
        <a:ext cx="6178314" cy="788627"/>
      </dsp:txXfrm>
    </dsp:sp>
    <dsp:sp modelId="{155878EF-B256-FF4E-ACD1-B060CDEAA595}">
      <dsp:nvSpPr>
        <dsp:cNvPr id="0" name=""/>
        <dsp:cNvSpPr/>
      </dsp:nvSpPr>
      <dsp:spPr>
        <a:xfrm>
          <a:off x="0" y="2522169"/>
          <a:ext cx="6263640" cy="873953"/>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Increased awareness of airway management guidelines</a:t>
          </a:r>
        </a:p>
      </dsp:txBody>
      <dsp:txXfrm>
        <a:off x="42663" y="2564832"/>
        <a:ext cx="6178314" cy="788627"/>
      </dsp:txXfrm>
    </dsp:sp>
    <dsp:sp modelId="{E46063CC-0EAF-4748-81BF-C787D70881E4}">
      <dsp:nvSpPr>
        <dsp:cNvPr id="0" name=""/>
        <dsp:cNvSpPr/>
      </dsp:nvSpPr>
      <dsp:spPr>
        <a:xfrm>
          <a:off x="0" y="3396122"/>
          <a:ext cx="6263640"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GB" sz="1700" kern="1200" dirty="0"/>
            <a:t>Ensure guidelines are visible in anaesthetic and recovery rooms</a:t>
          </a:r>
        </a:p>
        <a:p>
          <a:pPr marL="171450" lvl="1" indent="-171450" algn="l" defTabSz="755650">
            <a:lnSpc>
              <a:spcPct val="90000"/>
            </a:lnSpc>
            <a:spcBef>
              <a:spcPct val="0"/>
            </a:spcBef>
            <a:spcAft>
              <a:spcPct val="20000"/>
            </a:spcAft>
            <a:buChar char="•"/>
          </a:pPr>
          <a:r>
            <a:rPr lang="en-GB" sz="1700" kern="1200" dirty="0"/>
            <a:t>Regular training for the team including the recovery staff</a:t>
          </a:r>
        </a:p>
        <a:p>
          <a:pPr marL="171450" lvl="1" indent="-171450" algn="l" defTabSz="755650">
            <a:lnSpc>
              <a:spcPct val="90000"/>
            </a:lnSpc>
            <a:spcBef>
              <a:spcPct val="0"/>
            </a:spcBef>
            <a:spcAft>
              <a:spcPct val="20000"/>
            </a:spcAft>
            <a:buChar char="•"/>
          </a:pPr>
          <a:r>
            <a:rPr lang="en-GB" sz="1700" kern="1200" dirty="0"/>
            <a:t>Expansion to staff involved in potential intubation, recovery staff, ED</a:t>
          </a:r>
        </a:p>
      </dsp:txBody>
      <dsp:txXfrm>
        <a:off x="0" y="3396122"/>
        <a:ext cx="6263640" cy="1115730"/>
      </dsp:txXfrm>
    </dsp:sp>
    <dsp:sp modelId="{181E3E7E-CEF0-FB48-B598-B7E55BE380B9}">
      <dsp:nvSpPr>
        <dsp:cNvPr id="0" name=""/>
        <dsp:cNvSpPr/>
      </dsp:nvSpPr>
      <dsp:spPr>
        <a:xfrm>
          <a:off x="0" y="4511852"/>
          <a:ext cx="6263640" cy="87395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Appointment of specific airway lead in the department</a:t>
          </a:r>
          <a:endParaRPr lang="en-US" sz="2200" kern="1200" dirty="0"/>
        </a:p>
      </dsp:txBody>
      <dsp:txXfrm>
        <a:off x="42663" y="4554515"/>
        <a:ext cx="6178314" cy="788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99554-AA62-F647-B543-F29907F8974D}">
      <dsp:nvSpPr>
        <dsp:cNvPr id="0" name=""/>
        <dsp:cNvSpPr/>
      </dsp:nvSpPr>
      <dsp:spPr>
        <a:xfrm>
          <a:off x="0" y="90071"/>
          <a:ext cx="10515600"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Limitations</a:t>
          </a:r>
        </a:p>
      </dsp:txBody>
      <dsp:txXfrm>
        <a:off x="37467" y="127538"/>
        <a:ext cx="10440666" cy="692586"/>
      </dsp:txXfrm>
    </dsp:sp>
    <dsp:sp modelId="{E4D4C5E1-4A6A-4246-8BCD-1FCDD0BF7A8C}">
      <dsp:nvSpPr>
        <dsp:cNvPr id="0" name=""/>
        <dsp:cNvSpPr/>
      </dsp:nvSpPr>
      <dsp:spPr>
        <a:xfrm>
          <a:off x="0" y="857591"/>
          <a:ext cx="10515600"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Sample size</a:t>
          </a:r>
        </a:p>
        <a:p>
          <a:pPr marL="228600" lvl="1" indent="-228600" algn="l" defTabSz="1111250">
            <a:lnSpc>
              <a:spcPct val="90000"/>
            </a:lnSpc>
            <a:spcBef>
              <a:spcPct val="0"/>
            </a:spcBef>
            <a:spcAft>
              <a:spcPct val="20000"/>
            </a:spcAft>
            <a:buChar char="•"/>
          </a:pPr>
          <a:r>
            <a:rPr lang="en-US" sz="2500" kern="1200"/>
            <a:t>Change in questions</a:t>
          </a:r>
          <a:br>
            <a:rPr lang="en-US" sz="2500" kern="1200"/>
          </a:br>
          <a:endParaRPr lang="en-US" sz="2500" kern="1200"/>
        </a:p>
        <a:p>
          <a:pPr marL="228600" lvl="1" indent="-228600" algn="l" defTabSz="1111250">
            <a:lnSpc>
              <a:spcPct val="90000"/>
            </a:lnSpc>
            <a:spcBef>
              <a:spcPct val="0"/>
            </a:spcBef>
            <a:spcAft>
              <a:spcPct val="20000"/>
            </a:spcAft>
            <a:buChar char="•"/>
          </a:pPr>
          <a:endParaRPr lang="en-US" sz="2500" kern="1200"/>
        </a:p>
      </dsp:txBody>
      <dsp:txXfrm>
        <a:off x="0" y="857591"/>
        <a:ext cx="10515600" cy="1656000"/>
      </dsp:txXfrm>
    </dsp:sp>
    <dsp:sp modelId="{E5040E00-F272-A247-BD1B-4AD3B19F6ED5}">
      <dsp:nvSpPr>
        <dsp:cNvPr id="0" name=""/>
        <dsp:cNvSpPr/>
      </dsp:nvSpPr>
      <dsp:spPr>
        <a:xfrm>
          <a:off x="0" y="2513591"/>
          <a:ext cx="10515600" cy="7675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Future Work</a:t>
          </a:r>
        </a:p>
      </dsp:txBody>
      <dsp:txXfrm>
        <a:off x="37467" y="2551058"/>
        <a:ext cx="10440666" cy="692586"/>
      </dsp:txXfrm>
    </dsp:sp>
    <dsp:sp modelId="{84BF6089-203E-AE43-AD9B-7BACCE3D7E96}">
      <dsp:nvSpPr>
        <dsp:cNvPr id="0" name=""/>
        <dsp:cNvSpPr/>
      </dsp:nvSpPr>
      <dsp:spPr>
        <a:xfrm>
          <a:off x="0" y="3281112"/>
          <a:ext cx="10515600"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Completing the audit cycle</a:t>
          </a:r>
        </a:p>
        <a:p>
          <a:pPr marL="228600" lvl="1" indent="-228600" algn="l" defTabSz="1111250">
            <a:lnSpc>
              <a:spcPct val="90000"/>
            </a:lnSpc>
            <a:spcBef>
              <a:spcPct val="0"/>
            </a:spcBef>
            <a:spcAft>
              <a:spcPct val="20000"/>
            </a:spcAft>
            <a:buChar char="•"/>
          </a:pPr>
          <a:r>
            <a:rPr lang="en-US" sz="2500" kern="1200" dirty="0"/>
            <a:t>Expansion to other trusts</a:t>
          </a:r>
        </a:p>
        <a:p>
          <a:pPr marL="228600" lvl="1" indent="-228600" algn="l" defTabSz="1111250">
            <a:lnSpc>
              <a:spcPct val="90000"/>
            </a:lnSpc>
            <a:spcBef>
              <a:spcPct val="0"/>
            </a:spcBef>
            <a:spcAft>
              <a:spcPct val="20000"/>
            </a:spcAft>
            <a:buChar char="•"/>
          </a:pPr>
          <a:r>
            <a:rPr lang="en-US" sz="2500" kern="1200" dirty="0"/>
            <a:t>Should this be implemented by the trust – appraisal?</a:t>
          </a:r>
          <a:br>
            <a:rPr lang="en-US" sz="2500" kern="1200" dirty="0"/>
          </a:br>
          <a:br>
            <a:rPr lang="en-US" sz="2500" kern="1200" dirty="0"/>
          </a:br>
          <a:endParaRPr lang="en-US" sz="2500" kern="1200" dirty="0"/>
        </a:p>
      </dsp:txBody>
      <dsp:txXfrm>
        <a:off x="0" y="3281112"/>
        <a:ext cx="10515600" cy="198720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15150-3860-AA4C-99F6-F4443B16EE17}" type="datetimeFigureOut">
              <a:rPr lang="en-US" smtClean="0"/>
              <a:t>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F647C-70A7-7C4F-9495-2A278BAE4C04}" type="slidenum">
              <a:rPr lang="en-US" smtClean="0"/>
              <a:t>‹#›</a:t>
            </a:fld>
            <a:endParaRPr lang="en-US"/>
          </a:p>
        </p:txBody>
      </p:sp>
    </p:spTree>
    <p:extLst>
      <p:ext uri="{BB962C8B-B14F-4D97-AF65-F5344CB8AC3E}">
        <p14:creationId xmlns:p14="http://schemas.microsoft.com/office/powerpoint/2010/main" val="423069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F647C-70A7-7C4F-9495-2A278BAE4C04}" type="slidenum">
              <a:rPr lang="en-US" smtClean="0"/>
              <a:t>1</a:t>
            </a:fld>
            <a:endParaRPr lang="en-US"/>
          </a:p>
        </p:txBody>
      </p:sp>
    </p:spTree>
    <p:extLst>
      <p:ext uri="{BB962C8B-B14F-4D97-AF65-F5344CB8AC3E}">
        <p14:creationId xmlns:p14="http://schemas.microsoft.com/office/powerpoint/2010/main" val="208464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F647C-70A7-7C4F-9495-2A278BAE4C04}" type="slidenum">
              <a:rPr lang="en-US" smtClean="0"/>
              <a:t>20</a:t>
            </a:fld>
            <a:endParaRPr lang="en-US"/>
          </a:p>
        </p:txBody>
      </p:sp>
    </p:spTree>
    <p:extLst>
      <p:ext uri="{BB962C8B-B14F-4D97-AF65-F5344CB8AC3E}">
        <p14:creationId xmlns:p14="http://schemas.microsoft.com/office/powerpoint/2010/main" val="29421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err="1"/>
              <a:t>hhl</a:t>
            </a:r>
            <a:endParaRPr lang="en-US" sz="1600" dirty="0"/>
          </a:p>
        </p:txBody>
      </p:sp>
      <p:sp>
        <p:nvSpPr>
          <p:cNvPr id="4" name="Slide Number Placeholder 3"/>
          <p:cNvSpPr>
            <a:spLocks noGrp="1"/>
          </p:cNvSpPr>
          <p:nvPr>
            <p:ph type="sldNum" sz="quarter" idx="5"/>
          </p:nvPr>
        </p:nvSpPr>
        <p:spPr/>
        <p:txBody>
          <a:bodyPr/>
          <a:lstStyle/>
          <a:p>
            <a:fld id="{C0FF647C-70A7-7C4F-9495-2A278BAE4C04}" type="slidenum">
              <a:rPr lang="en-US" smtClean="0"/>
              <a:t>4</a:t>
            </a:fld>
            <a:endParaRPr lang="en-US"/>
          </a:p>
        </p:txBody>
      </p:sp>
    </p:spTree>
    <p:extLst>
      <p:ext uri="{BB962C8B-B14F-4D97-AF65-F5344CB8AC3E}">
        <p14:creationId xmlns:p14="http://schemas.microsoft.com/office/powerpoint/2010/main" val="1867907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Recommendation:Team</a:t>
            </a:r>
            <a:r>
              <a:rPr lang="en-GB" dirty="0"/>
              <a:t> training scenarios should reinforce the use of guidelines within the clinical arena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Recommendation:Those</a:t>
            </a:r>
            <a:r>
              <a:rPr lang="en-GB" dirty="0"/>
              <a:t> who work together should train together. Airway management involves a multidisciplinary team and there is evidence demonstrating that team training may improve outcomes in difficult situations. Research has shown that teamwork training may reduce technical errors by 30–50%.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Recommendation: Opportunity for multidisciplinary teams working with the difficult airway to train together within simulated scenarios to practise technical and non-technical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Recommendation:The</a:t>
            </a:r>
            <a:r>
              <a:rPr lang="en-GB" dirty="0"/>
              <a:t> anaesthetic department should have an anaesthetist responsible for difficult airway management. The responsible person along with departmental colleagues should develop or adopt protocols for dealing with difficult airways in all areas of the organisation, ensure the purchase of suitable equipment to manage difficult airways and that regular multidisciplinary training for difficult airway management takes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Recommendation:Organisations</a:t>
            </a:r>
            <a:r>
              <a:rPr lang="en-GB" dirty="0"/>
              <a:t> should consider the minimal safe staffing and equipment levels required for establishing an airway and all associated complications in areas where airway management occurs. This should also involve development of training sessions and maintaining a record of staff training that allows for any deficiencies to be addressed via the appraisal process. This training should be recorded, and individuals should keep their own record of training for appraisal and continual personal development (CPD) purposes. An appropriate mix of staff should participate in selection of new equipment, training in the use of equipment, and reporting equipment associated incidents. </a:t>
            </a:r>
            <a:endParaRPr lang="en-US" dirty="0"/>
          </a:p>
        </p:txBody>
      </p:sp>
      <p:sp>
        <p:nvSpPr>
          <p:cNvPr id="4" name="Slide Number Placeholder 3"/>
          <p:cNvSpPr>
            <a:spLocks noGrp="1"/>
          </p:cNvSpPr>
          <p:nvPr>
            <p:ph type="sldNum" sz="quarter" idx="5"/>
          </p:nvPr>
        </p:nvSpPr>
        <p:spPr/>
        <p:txBody>
          <a:bodyPr/>
          <a:lstStyle/>
          <a:p>
            <a:fld id="{C0FF647C-70A7-7C4F-9495-2A278BAE4C04}" type="slidenum">
              <a:rPr lang="en-US" smtClean="0"/>
              <a:t>5</a:t>
            </a:fld>
            <a:endParaRPr lang="en-US"/>
          </a:p>
        </p:txBody>
      </p:sp>
    </p:spTree>
    <p:extLst>
      <p:ext uri="{BB962C8B-B14F-4D97-AF65-F5344CB8AC3E}">
        <p14:creationId xmlns:p14="http://schemas.microsoft.com/office/powerpoint/2010/main" val="1060806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F647C-70A7-7C4F-9495-2A278BAE4C04}" type="slidenum">
              <a:rPr lang="en-US" smtClean="0"/>
              <a:t>9</a:t>
            </a:fld>
            <a:endParaRPr lang="en-US"/>
          </a:p>
        </p:txBody>
      </p:sp>
    </p:spTree>
    <p:extLst>
      <p:ext uri="{BB962C8B-B14F-4D97-AF65-F5344CB8AC3E}">
        <p14:creationId xmlns:p14="http://schemas.microsoft.com/office/powerpoint/2010/main" val="312848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F647C-70A7-7C4F-9495-2A278BAE4C04}" type="slidenum">
              <a:rPr lang="en-US" smtClean="0"/>
              <a:t>11</a:t>
            </a:fld>
            <a:endParaRPr lang="en-US"/>
          </a:p>
        </p:txBody>
      </p:sp>
    </p:spTree>
    <p:extLst>
      <p:ext uri="{BB962C8B-B14F-4D97-AF65-F5344CB8AC3E}">
        <p14:creationId xmlns:p14="http://schemas.microsoft.com/office/powerpoint/2010/main" val="282104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F647C-70A7-7C4F-9495-2A278BAE4C04}" type="slidenum">
              <a:rPr lang="en-US" smtClean="0"/>
              <a:t>13</a:t>
            </a:fld>
            <a:endParaRPr lang="en-US"/>
          </a:p>
        </p:txBody>
      </p:sp>
    </p:spTree>
    <p:extLst>
      <p:ext uri="{BB962C8B-B14F-4D97-AF65-F5344CB8AC3E}">
        <p14:creationId xmlns:p14="http://schemas.microsoft.com/office/powerpoint/2010/main" val="2291304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Suggests no structure training program</a:t>
            </a:r>
          </a:p>
        </p:txBody>
      </p:sp>
      <p:sp>
        <p:nvSpPr>
          <p:cNvPr id="4" name="Slide Number Placeholder 3"/>
          <p:cNvSpPr>
            <a:spLocks noGrp="1"/>
          </p:cNvSpPr>
          <p:nvPr>
            <p:ph type="sldNum" sz="quarter" idx="5"/>
          </p:nvPr>
        </p:nvSpPr>
        <p:spPr/>
        <p:txBody>
          <a:bodyPr/>
          <a:lstStyle/>
          <a:p>
            <a:fld id="{C0FF647C-70A7-7C4F-9495-2A278BAE4C04}" type="slidenum">
              <a:rPr lang="en-US" smtClean="0"/>
              <a:t>14</a:t>
            </a:fld>
            <a:endParaRPr lang="en-US"/>
          </a:p>
        </p:txBody>
      </p:sp>
    </p:spTree>
    <p:extLst>
      <p:ext uri="{BB962C8B-B14F-4D97-AF65-F5344CB8AC3E}">
        <p14:creationId xmlns:p14="http://schemas.microsoft.com/office/powerpoint/2010/main" val="2467447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F647C-70A7-7C4F-9495-2A278BAE4C04}" type="slidenum">
              <a:rPr lang="en-US" smtClean="0"/>
              <a:t>16</a:t>
            </a:fld>
            <a:endParaRPr lang="en-US"/>
          </a:p>
        </p:txBody>
      </p:sp>
    </p:spTree>
    <p:extLst>
      <p:ext uri="{BB962C8B-B14F-4D97-AF65-F5344CB8AC3E}">
        <p14:creationId xmlns:p14="http://schemas.microsoft.com/office/powerpoint/2010/main" val="3083514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F647C-70A7-7C4F-9495-2A278BAE4C04}" type="slidenum">
              <a:rPr lang="en-US" smtClean="0"/>
              <a:t>17</a:t>
            </a:fld>
            <a:endParaRPr lang="en-US"/>
          </a:p>
        </p:txBody>
      </p:sp>
    </p:spTree>
    <p:extLst>
      <p:ext uri="{BB962C8B-B14F-4D97-AF65-F5344CB8AC3E}">
        <p14:creationId xmlns:p14="http://schemas.microsoft.com/office/powerpoint/2010/main" val="2324539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49B1-B6F7-DF41-A627-5AE4F84DDB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C40350-57AD-A043-9455-B965C8BAAC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ED171E-D627-6C4D-80E9-C1F3B16CD285}"/>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5" name="Footer Placeholder 4">
            <a:extLst>
              <a:ext uri="{FF2B5EF4-FFF2-40B4-BE49-F238E27FC236}">
                <a16:creationId xmlns:a16="http://schemas.microsoft.com/office/drawing/2014/main" id="{90AA084E-67D4-D547-9463-1BC9CA920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93844-12E6-5640-9D67-5987FFB45D74}"/>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3438676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52F1-458E-4E41-807D-4A136EC58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518BEF-9525-A243-B645-B2DEE00564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BF946-8BBE-7644-B5BC-94BB560531D9}"/>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5" name="Footer Placeholder 4">
            <a:extLst>
              <a:ext uri="{FF2B5EF4-FFF2-40B4-BE49-F238E27FC236}">
                <a16:creationId xmlns:a16="http://schemas.microsoft.com/office/drawing/2014/main" id="{89E501D0-275A-6B40-ABF7-FB2355D15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62C8B-6B09-4741-BEF4-3CF24902CF5D}"/>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158047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ACF5EC-D834-8441-AF80-4736FDDD75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2765EF-C393-4342-BA95-E96D1CD4A2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5119D-AA9B-9F4F-A573-60482F698FB1}"/>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5" name="Footer Placeholder 4">
            <a:extLst>
              <a:ext uri="{FF2B5EF4-FFF2-40B4-BE49-F238E27FC236}">
                <a16:creationId xmlns:a16="http://schemas.microsoft.com/office/drawing/2014/main" id="{AC5619CA-0037-1A4F-BEE9-31D83CDCA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69943-BBDC-C946-88A1-BB70E8FEDE02}"/>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92791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D51B-4DC1-9E48-964C-B054C849CB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4D152D-012C-D245-9042-41343413F8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D2A77-FB84-6A4D-86F6-84E8E68C780D}"/>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5" name="Footer Placeholder 4">
            <a:extLst>
              <a:ext uri="{FF2B5EF4-FFF2-40B4-BE49-F238E27FC236}">
                <a16:creationId xmlns:a16="http://schemas.microsoft.com/office/drawing/2014/main" id="{8607A31E-F003-6142-8ED9-892B790CC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38D49-D622-1A4C-A918-92B562C2D87D}"/>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316064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BEAE6-F1D1-934B-A2B3-4697C4B913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3BE658-0191-6C47-A2DA-7DF9F84FF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2584B3-0968-5444-BB91-74CDA7644CE8}"/>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5" name="Footer Placeholder 4">
            <a:extLst>
              <a:ext uri="{FF2B5EF4-FFF2-40B4-BE49-F238E27FC236}">
                <a16:creationId xmlns:a16="http://schemas.microsoft.com/office/drawing/2014/main" id="{9267D8DC-1543-B644-8587-C583DB242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092EF-3A9D-0B4D-8201-C095931D346A}"/>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116875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D6B2-76A7-874E-B453-C99F8D0114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E23EE5-3168-5D41-A331-79B0A8DE80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0332C6-4669-DC42-AEB3-38A77A92DB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5F91A3-7D16-3D4F-966D-8416AEEEF1B7}"/>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6" name="Footer Placeholder 5">
            <a:extLst>
              <a:ext uri="{FF2B5EF4-FFF2-40B4-BE49-F238E27FC236}">
                <a16:creationId xmlns:a16="http://schemas.microsoft.com/office/drawing/2014/main" id="{6254BD52-8269-4740-8D0E-A382A9EB1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799A8E-5FDF-2844-9F0A-B7638C01E642}"/>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283501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5CC2-B72D-5848-9BC1-373642A2DB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EB6BF-69F5-4E4E-BB72-92AA5B449E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47C5E8-9966-6144-BD23-6EF2FE73D0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85CA0E-C5D3-B941-BC13-EECF206D7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B8D5DD-4DD1-374C-A0B2-E1D7BB15F0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BD9643-41B3-0446-A822-F53F1C9DD4BF}"/>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8" name="Footer Placeholder 7">
            <a:extLst>
              <a:ext uri="{FF2B5EF4-FFF2-40B4-BE49-F238E27FC236}">
                <a16:creationId xmlns:a16="http://schemas.microsoft.com/office/drawing/2014/main" id="{9C5DBA6E-4FE6-F640-9506-2A3DE22D37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844A47-2275-2E42-8BEB-A898BFCB3A01}"/>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14104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9EC1-039C-1344-8AFD-CF3E021D6E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DC1174-1EFC-0F4E-8AC8-5BAA28AE7B5D}"/>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4" name="Footer Placeholder 3">
            <a:extLst>
              <a:ext uri="{FF2B5EF4-FFF2-40B4-BE49-F238E27FC236}">
                <a16:creationId xmlns:a16="http://schemas.microsoft.com/office/drawing/2014/main" id="{1926F140-B581-524F-B83F-7D33AD1C35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3A34BE-ABD4-B045-A82E-93DCB699A6AA}"/>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128554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D5F82-AC94-0240-9227-F6EB0B412344}"/>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3" name="Footer Placeholder 2">
            <a:extLst>
              <a:ext uri="{FF2B5EF4-FFF2-40B4-BE49-F238E27FC236}">
                <a16:creationId xmlns:a16="http://schemas.microsoft.com/office/drawing/2014/main" id="{365D11E4-2D08-CF43-B330-B3D5E64F74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795FC3-6E5F-C249-AF54-0E355DF6F0C1}"/>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2056333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FB6E-279C-584A-B2B4-7643B9F4F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FC869-DF64-834E-AC13-7D2C78BFFB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026102-F08D-644C-8B42-F54B7EAC9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315B59-E571-FF46-BE48-191C8034FCAA}"/>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6" name="Footer Placeholder 5">
            <a:extLst>
              <a:ext uri="{FF2B5EF4-FFF2-40B4-BE49-F238E27FC236}">
                <a16:creationId xmlns:a16="http://schemas.microsoft.com/office/drawing/2014/main" id="{BA61DA0C-53DA-A348-A936-6587BE084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D7A04-3027-D242-B89A-2A9696B97F91}"/>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163800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C11B-0A1F-7D4F-A87D-BE1180B1E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AC6294-0843-4E40-A5C9-9E12EF78D7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EC1E9E-3CA4-2F4F-98AE-5FCC7E168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DDCAD0-2C56-224E-B3FA-6BFAECFE1D93}"/>
              </a:ext>
            </a:extLst>
          </p:cNvPr>
          <p:cNvSpPr>
            <a:spLocks noGrp="1"/>
          </p:cNvSpPr>
          <p:nvPr>
            <p:ph type="dt" sz="half" idx="10"/>
          </p:nvPr>
        </p:nvSpPr>
        <p:spPr/>
        <p:txBody>
          <a:bodyPr/>
          <a:lstStyle/>
          <a:p>
            <a:fld id="{EDC9A60B-22AF-0840-80FC-E57F93D557A5}" type="datetimeFigureOut">
              <a:rPr lang="en-US" smtClean="0"/>
              <a:t>9/20/21</a:t>
            </a:fld>
            <a:endParaRPr lang="en-US"/>
          </a:p>
        </p:txBody>
      </p:sp>
      <p:sp>
        <p:nvSpPr>
          <p:cNvPr id="6" name="Footer Placeholder 5">
            <a:extLst>
              <a:ext uri="{FF2B5EF4-FFF2-40B4-BE49-F238E27FC236}">
                <a16:creationId xmlns:a16="http://schemas.microsoft.com/office/drawing/2014/main" id="{7DAF253D-81CB-2949-9895-9F345D98F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BC28E-E199-3F4D-8C68-A43D27944416}"/>
              </a:ext>
            </a:extLst>
          </p:cNvPr>
          <p:cNvSpPr>
            <a:spLocks noGrp="1"/>
          </p:cNvSpPr>
          <p:nvPr>
            <p:ph type="sldNum" sz="quarter" idx="12"/>
          </p:nvPr>
        </p:nvSpPr>
        <p:spPr/>
        <p:txBody>
          <a:bodyPr/>
          <a:lstStyle/>
          <a:p>
            <a:fld id="{AD66C120-1FAC-7442-890A-CAF7B473EA1F}" type="slidenum">
              <a:rPr lang="en-US" smtClean="0"/>
              <a:t>‹#›</a:t>
            </a:fld>
            <a:endParaRPr lang="en-US"/>
          </a:p>
        </p:txBody>
      </p:sp>
    </p:spTree>
    <p:extLst>
      <p:ext uri="{BB962C8B-B14F-4D97-AF65-F5344CB8AC3E}">
        <p14:creationId xmlns:p14="http://schemas.microsoft.com/office/powerpoint/2010/main" val="1031209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8C7AE5-FF7B-6147-BBF8-D0A4C00F4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D9BDC7-D70A-A846-B39E-DD8EC2F0E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575F3-597F-7E49-97B0-E6C4DBEEFC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9A60B-22AF-0840-80FC-E57F93D557A5}" type="datetimeFigureOut">
              <a:rPr lang="en-US" smtClean="0"/>
              <a:t>9/20/21</a:t>
            </a:fld>
            <a:endParaRPr lang="en-US"/>
          </a:p>
        </p:txBody>
      </p:sp>
      <p:sp>
        <p:nvSpPr>
          <p:cNvPr id="5" name="Footer Placeholder 4">
            <a:extLst>
              <a:ext uri="{FF2B5EF4-FFF2-40B4-BE49-F238E27FC236}">
                <a16:creationId xmlns:a16="http://schemas.microsoft.com/office/drawing/2014/main" id="{BDF0063D-8222-2C49-AF44-FD91D67801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EF708A-4002-9743-92AF-23DD0C6F09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6C120-1FAC-7442-890A-CAF7B473EA1F}" type="slidenum">
              <a:rPr lang="en-US" smtClean="0"/>
              <a:t>‹#›</a:t>
            </a:fld>
            <a:endParaRPr lang="en-US"/>
          </a:p>
        </p:txBody>
      </p:sp>
    </p:spTree>
    <p:extLst>
      <p:ext uri="{BB962C8B-B14F-4D97-AF65-F5344CB8AC3E}">
        <p14:creationId xmlns:p14="http://schemas.microsoft.com/office/powerpoint/2010/main" val="629287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5CCB2A4A-9AE4-1D47-9E1F-ED1B98D7EEBB}"/>
              </a:ext>
            </a:extLst>
          </p:cNvPr>
          <p:cNvSpPr>
            <a:spLocks noGrp="1"/>
          </p:cNvSpPr>
          <p:nvPr>
            <p:ph type="subTitle" idx="1"/>
          </p:nvPr>
        </p:nvSpPr>
        <p:spPr>
          <a:xfrm>
            <a:off x="3729399" y="4354879"/>
            <a:ext cx="4722685" cy="1141851"/>
          </a:xfrm>
          <a:noFill/>
        </p:spPr>
        <p:txBody>
          <a:bodyPr>
            <a:normAutofit/>
          </a:bodyPr>
          <a:lstStyle/>
          <a:p>
            <a:r>
              <a:rPr lang="en-US" sz="2000" dirty="0">
                <a:solidFill>
                  <a:srgbClr val="080808"/>
                </a:solidFill>
              </a:rPr>
              <a:t>Natalie </a:t>
            </a:r>
            <a:r>
              <a:rPr lang="en-US" sz="2000" dirty="0" err="1">
                <a:solidFill>
                  <a:srgbClr val="080808"/>
                </a:solidFill>
              </a:rPr>
              <a:t>Yonan</a:t>
            </a:r>
            <a:r>
              <a:rPr lang="en-US" sz="2000" dirty="0">
                <a:solidFill>
                  <a:srgbClr val="080808"/>
                </a:solidFill>
              </a:rPr>
              <a:t>, supervised by </a:t>
            </a:r>
            <a:r>
              <a:rPr lang="en-US" sz="2000" dirty="0" err="1">
                <a:solidFill>
                  <a:srgbClr val="080808"/>
                </a:solidFill>
              </a:rPr>
              <a:t>Dr</a:t>
            </a:r>
            <a:r>
              <a:rPr lang="en-US" sz="2000" dirty="0">
                <a:solidFill>
                  <a:srgbClr val="080808"/>
                </a:solidFill>
              </a:rPr>
              <a:t> </a:t>
            </a:r>
            <a:r>
              <a:rPr lang="en-US" sz="2000" dirty="0" err="1">
                <a:solidFill>
                  <a:srgbClr val="080808"/>
                </a:solidFill>
              </a:rPr>
              <a:t>Pardeshi</a:t>
            </a:r>
            <a:endParaRPr lang="en-US" sz="2000" dirty="0">
              <a:solidFill>
                <a:srgbClr val="080808"/>
              </a:solidFill>
            </a:endParaRPr>
          </a:p>
          <a:p>
            <a:r>
              <a:rPr lang="en-US" sz="1600" dirty="0">
                <a:solidFill>
                  <a:srgbClr val="080808"/>
                </a:solidFill>
              </a:rPr>
              <a:t>Cardiothoracic Department, Freeman Hospital</a:t>
            </a:r>
          </a:p>
        </p:txBody>
      </p:sp>
      <p:sp>
        <p:nvSpPr>
          <p:cNvPr id="2" name="Title 1">
            <a:extLst>
              <a:ext uri="{FF2B5EF4-FFF2-40B4-BE49-F238E27FC236}">
                <a16:creationId xmlns:a16="http://schemas.microsoft.com/office/drawing/2014/main" id="{7F86D56A-ECC6-8F43-B6B1-C503B6991E22}"/>
              </a:ext>
            </a:extLst>
          </p:cNvPr>
          <p:cNvSpPr>
            <a:spLocks noGrp="1"/>
          </p:cNvSpPr>
          <p:nvPr>
            <p:ph type="ctrTitle"/>
          </p:nvPr>
        </p:nvSpPr>
        <p:spPr>
          <a:xfrm>
            <a:off x="3204642" y="2353641"/>
            <a:ext cx="5782716" cy="2150719"/>
          </a:xfrm>
          <a:noFill/>
        </p:spPr>
        <p:txBody>
          <a:bodyPr anchor="ctr">
            <a:normAutofit/>
          </a:bodyPr>
          <a:lstStyle/>
          <a:p>
            <a:r>
              <a:rPr lang="en-US" sz="3600" dirty="0">
                <a:solidFill>
                  <a:srgbClr val="080808"/>
                </a:solidFill>
              </a:rPr>
              <a:t>Difficult airway management guidelines and training: a survey of </a:t>
            </a:r>
            <a:r>
              <a:rPr lang="en-US" sz="3600" dirty="0" err="1">
                <a:solidFill>
                  <a:srgbClr val="080808"/>
                </a:solidFill>
              </a:rPr>
              <a:t>anaesthetic</a:t>
            </a:r>
            <a:r>
              <a:rPr lang="en-US" sz="3600" dirty="0">
                <a:solidFill>
                  <a:srgbClr val="080808"/>
                </a:solidFill>
              </a:rPr>
              <a:t> staff</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78285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Isosceles Triangle 3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E0C8667E-EADF-B749-B71E-4C2002568025}"/>
              </a:ext>
            </a:extLst>
          </p:cNvPr>
          <p:cNvGraphicFramePr>
            <a:graphicFrameLocks/>
          </p:cNvGraphicFramePr>
          <p:nvPr>
            <p:extLst>
              <p:ext uri="{D42A27DB-BD31-4B8C-83A1-F6EECF244321}">
                <p14:modId xmlns:p14="http://schemas.microsoft.com/office/powerpoint/2010/main" val="3121029194"/>
              </p:ext>
            </p:extLst>
          </p:nvPr>
        </p:nvGraphicFramePr>
        <p:xfrm>
          <a:off x="643467" y="643467"/>
          <a:ext cx="10905066" cy="5571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5673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a:extLst>
              <a:ext uri="{FF2B5EF4-FFF2-40B4-BE49-F238E27FC236}">
                <a16:creationId xmlns:a16="http://schemas.microsoft.com/office/drawing/2014/main" id="{D518C081-C63E-5147-ACA2-9BDC71C734C7}"/>
              </a:ext>
            </a:extLst>
          </p:cNvPr>
          <p:cNvGraphicFramePr>
            <a:graphicFrameLocks/>
          </p:cNvGraphicFramePr>
          <p:nvPr>
            <p:extLst>
              <p:ext uri="{D42A27DB-BD31-4B8C-83A1-F6EECF244321}">
                <p14:modId xmlns:p14="http://schemas.microsoft.com/office/powerpoint/2010/main" val="3175629208"/>
              </p:ext>
            </p:extLst>
          </p:nvPr>
        </p:nvGraphicFramePr>
        <p:xfrm>
          <a:off x="200196" y="501695"/>
          <a:ext cx="11418063" cy="59848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2024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CB04-D7BC-2046-813E-2E3C4DC1CF45}"/>
              </a:ext>
            </a:extLst>
          </p:cNvPr>
          <p:cNvSpPr>
            <a:spLocks noGrp="1"/>
          </p:cNvSpPr>
          <p:nvPr>
            <p:ph type="title"/>
          </p:nvPr>
        </p:nvSpPr>
        <p:spPr/>
        <p:txBody>
          <a:bodyPr>
            <a:normAutofit fontScale="90000"/>
          </a:bodyPr>
          <a:lstStyle/>
          <a:p>
            <a:r>
              <a:rPr lang="en-US" dirty="0"/>
              <a:t>How many who said they knew the 4-point plan for difficult airway management got it correct?</a:t>
            </a:r>
          </a:p>
        </p:txBody>
      </p:sp>
      <p:sp>
        <p:nvSpPr>
          <p:cNvPr id="3" name="Content Placeholder 2">
            <a:extLst>
              <a:ext uri="{FF2B5EF4-FFF2-40B4-BE49-F238E27FC236}">
                <a16:creationId xmlns:a16="http://schemas.microsoft.com/office/drawing/2014/main" id="{65E5F9EB-6D98-FA40-922F-912250702036}"/>
              </a:ext>
            </a:extLst>
          </p:cNvPr>
          <p:cNvSpPr>
            <a:spLocks noGrp="1"/>
          </p:cNvSpPr>
          <p:nvPr>
            <p:ph idx="1"/>
          </p:nvPr>
        </p:nvSpPr>
        <p:spPr>
          <a:xfrm>
            <a:off x="838200" y="1825625"/>
            <a:ext cx="10515600" cy="4351338"/>
          </a:xfrm>
        </p:spPr>
        <p:txBody>
          <a:bodyPr>
            <a:normAutofit/>
          </a:bodyPr>
          <a:lstStyle/>
          <a:p>
            <a:r>
              <a:rPr lang="en-US" dirty="0"/>
              <a:t>83% (15/18) got all Plan A-D correct</a:t>
            </a:r>
          </a:p>
          <a:p>
            <a:r>
              <a:rPr lang="en-US" dirty="0"/>
              <a:t>11% (2/18) entered two plans incorrectly – mixing up B and C (SAD insertion and facemask ventilation only)</a:t>
            </a:r>
          </a:p>
          <a:p>
            <a:pPr lvl="1"/>
            <a:r>
              <a:rPr lang="en-US" dirty="0"/>
              <a:t>One trainee </a:t>
            </a:r>
            <a:r>
              <a:rPr lang="en-US" dirty="0" err="1"/>
              <a:t>anaesthetist</a:t>
            </a:r>
            <a:r>
              <a:rPr lang="en-US" dirty="0"/>
              <a:t> - last completed airway training in the last year</a:t>
            </a:r>
          </a:p>
          <a:p>
            <a:pPr lvl="1"/>
            <a:r>
              <a:rPr lang="en-US" dirty="0"/>
              <a:t>One ODP -  last completed airway training 1-2 years ago</a:t>
            </a:r>
          </a:p>
          <a:p>
            <a:r>
              <a:rPr lang="en-US" dirty="0"/>
              <a:t>6% (1/18) entered four plans incorrectly</a:t>
            </a:r>
          </a:p>
          <a:p>
            <a:pPr lvl="1"/>
            <a:r>
              <a:rPr lang="en-US" dirty="0"/>
              <a:t>Recovery nurse – last completed airway training 2-3 years ago</a:t>
            </a:r>
          </a:p>
        </p:txBody>
      </p:sp>
    </p:spTree>
    <p:extLst>
      <p:ext uri="{BB962C8B-B14F-4D97-AF65-F5344CB8AC3E}">
        <p14:creationId xmlns:p14="http://schemas.microsoft.com/office/powerpoint/2010/main" val="1174354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2ECB1242-8231-CC4C-8107-4A63E0D3E196}"/>
              </a:ext>
            </a:extLst>
          </p:cNvPr>
          <p:cNvGraphicFramePr>
            <a:graphicFrameLocks/>
          </p:cNvGraphicFramePr>
          <p:nvPr>
            <p:extLst>
              <p:ext uri="{D42A27DB-BD31-4B8C-83A1-F6EECF244321}">
                <p14:modId xmlns:p14="http://schemas.microsoft.com/office/powerpoint/2010/main" val="1868655196"/>
              </p:ext>
            </p:extLst>
          </p:nvPr>
        </p:nvGraphicFramePr>
        <p:xfrm>
          <a:off x="-1" y="643467"/>
          <a:ext cx="11305091" cy="55710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366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Isosceles Triangle 3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7D2876E0-8A16-B747-80A3-10FEFBD8CD63}"/>
              </a:ext>
            </a:extLst>
          </p:cNvPr>
          <p:cNvGraphicFramePr>
            <a:graphicFrameLocks/>
          </p:cNvGraphicFramePr>
          <p:nvPr>
            <p:extLst>
              <p:ext uri="{D42A27DB-BD31-4B8C-83A1-F6EECF244321}">
                <p14:modId xmlns:p14="http://schemas.microsoft.com/office/powerpoint/2010/main" val="359872443"/>
              </p:ext>
            </p:extLst>
          </p:nvPr>
        </p:nvGraphicFramePr>
        <p:xfrm>
          <a:off x="643467" y="643467"/>
          <a:ext cx="10905066" cy="55710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731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A1AC41-1E7C-CA4D-BF62-DF7825977DDE}"/>
              </a:ext>
            </a:extLst>
          </p:cNvPr>
          <p:cNvSpPr>
            <a:spLocks noGrp="1"/>
          </p:cNvSpPr>
          <p:nvPr>
            <p:ph type="title"/>
          </p:nvPr>
        </p:nvSpPr>
        <p:spPr>
          <a:xfrm>
            <a:off x="643467" y="321734"/>
            <a:ext cx="10905066" cy="1135737"/>
          </a:xfrm>
        </p:spPr>
        <p:txBody>
          <a:bodyPr>
            <a:normAutofit/>
          </a:bodyPr>
          <a:lstStyle/>
          <a:p>
            <a:r>
              <a:rPr lang="en-US" sz="3600"/>
              <a:t>How much of this was affected by COVID?</a:t>
            </a:r>
          </a:p>
        </p:txBody>
      </p:sp>
      <p:sp>
        <p:nvSpPr>
          <p:cNvPr id="3" name="Content Placeholder 2">
            <a:extLst>
              <a:ext uri="{FF2B5EF4-FFF2-40B4-BE49-F238E27FC236}">
                <a16:creationId xmlns:a16="http://schemas.microsoft.com/office/drawing/2014/main" id="{17AD156F-5AF6-F549-9353-88F4A07C3A49}"/>
              </a:ext>
            </a:extLst>
          </p:cNvPr>
          <p:cNvSpPr>
            <a:spLocks noGrp="1"/>
          </p:cNvSpPr>
          <p:nvPr>
            <p:ph idx="1"/>
          </p:nvPr>
        </p:nvSpPr>
        <p:spPr>
          <a:xfrm>
            <a:off x="643467" y="1782981"/>
            <a:ext cx="10905066" cy="4393982"/>
          </a:xfrm>
        </p:spPr>
        <p:txBody>
          <a:bodyPr>
            <a:normAutofit/>
          </a:bodyPr>
          <a:lstStyle/>
          <a:p>
            <a:pPr marL="0" indent="0">
              <a:buNone/>
            </a:pPr>
            <a:r>
              <a:rPr lang="en-US" sz="2000" dirty="0"/>
              <a:t>30% (7 / 23) answered that airway management training had been disrupted</a:t>
            </a:r>
          </a:p>
          <a:p>
            <a:pPr lvl="1"/>
            <a:r>
              <a:rPr lang="en-US" sz="2000" dirty="0"/>
              <a:t>3 had training in the last year</a:t>
            </a:r>
          </a:p>
          <a:p>
            <a:pPr lvl="1"/>
            <a:r>
              <a:rPr lang="en-US" sz="2000" dirty="0"/>
              <a:t>3 had training 1-2 years ago</a:t>
            </a:r>
          </a:p>
          <a:p>
            <a:pPr lvl="1"/>
            <a:r>
              <a:rPr lang="en-US" sz="2000" dirty="0"/>
              <a:t>1 had training 2-3 years ago</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6587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3C6977-5724-1C4B-88DA-5252BF63983F}"/>
              </a:ext>
            </a:extLst>
          </p:cNvPr>
          <p:cNvSpPr>
            <a:spLocks noGrp="1"/>
          </p:cNvSpPr>
          <p:nvPr>
            <p:ph type="title"/>
          </p:nvPr>
        </p:nvSpPr>
        <p:spPr>
          <a:xfrm>
            <a:off x="524741" y="620392"/>
            <a:ext cx="3808268" cy="5504688"/>
          </a:xfrm>
        </p:spPr>
        <p:txBody>
          <a:bodyPr>
            <a:normAutofit/>
          </a:bodyPr>
          <a:lstStyle/>
          <a:p>
            <a:r>
              <a:rPr lang="en-US" sz="3300" dirty="0">
                <a:solidFill>
                  <a:schemeClr val="bg1"/>
                </a:solidFill>
              </a:rPr>
              <a:t>What are the conclusions and recommendations?</a:t>
            </a:r>
          </a:p>
        </p:txBody>
      </p:sp>
      <p:graphicFrame>
        <p:nvGraphicFramePr>
          <p:cNvPr id="5" name="Content Placeholder 2">
            <a:extLst>
              <a:ext uri="{FF2B5EF4-FFF2-40B4-BE49-F238E27FC236}">
                <a16:creationId xmlns:a16="http://schemas.microsoft.com/office/drawing/2014/main" id="{03796933-50B3-49A5-9487-6AE6DC95FA11}"/>
              </a:ext>
            </a:extLst>
          </p:cNvPr>
          <p:cNvGraphicFramePr>
            <a:graphicFrameLocks noGrp="1"/>
          </p:cNvGraphicFramePr>
          <p:nvPr>
            <p:ph idx="1"/>
            <p:extLst>
              <p:ext uri="{D42A27DB-BD31-4B8C-83A1-F6EECF244321}">
                <p14:modId xmlns:p14="http://schemas.microsoft.com/office/powerpoint/2010/main" val="145226389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0446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2">
            <a:extLst>
              <a:ext uri="{FF2B5EF4-FFF2-40B4-BE49-F238E27FC236}">
                <a16:creationId xmlns:a16="http://schemas.microsoft.com/office/drawing/2014/main" id="{D13F7956-0A62-4D8C-89CF-5D4A5064DCBA}"/>
              </a:ext>
            </a:extLst>
          </p:cNvPr>
          <p:cNvGraphicFramePr>
            <a:graphicFrameLocks noGrp="1"/>
          </p:cNvGraphicFramePr>
          <p:nvPr>
            <p:ph idx="1"/>
            <p:extLst>
              <p:ext uri="{D42A27DB-BD31-4B8C-83A1-F6EECF244321}">
                <p14:modId xmlns:p14="http://schemas.microsoft.com/office/powerpoint/2010/main" val="225519057"/>
              </p:ext>
            </p:extLst>
          </p:nvPr>
        </p:nvGraphicFramePr>
        <p:xfrm>
          <a:off x="838200" y="822960"/>
          <a:ext cx="10515600" cy="5358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4394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B09AD4D2-FAFB-0542-95B9-9749FF7FC093}"/>
              </a:ext>
            </a:extLst>
          </p:cNvPr>
          <p:cNvSpPr>
            <a:spLocks noGrp="1"/>
          </p:cNvSpPr>
          <p:nvPr>
            <p:ph type="subTitle" idx="1"/>
          </p:nvPr>
        </p:nvSpPr>
        <p:spPr>
          <a:xfrm>
            <a:off x="4439633" y="4518923"/>
            <a:ext cx="3312734" cy="1141851"/>
          </a:xfrm>
          <a:noFill/>
        </p:spPr>
        <p:txBody>
          <a:bodyPr>
            <a:normAutofit/>
          </a:bodyPr>
          <a:lstStyle/>
          <a:p>
            <a:endParaRPr lang="en-US" sz="2000">
              <a:solidFill>
                <a:srgbClr val="080808"/>
              </a:solidFill>
            </a:endParaRPr>
          </a:p>
        </p:txBody>
      </p:sp>
      <p:sp>
        <p:nvSpPr>
          <p:cNvPr id="2" name="Title 1">
            <a:extLst>
              <a:ext uri="{FF2B5EF4-FFF2-40B4-BE49-F238E27FC236}">
                <a16:creationId xmlns:a16="http://schemas.microsoft.com/office/drawing/2014/main" id="{0A1583A0-9F92-C149-AB92-3DD72FD570F1}"/>
              </a:ext>
            </a:extLst>
          </p:cNvPr>
          <p:cNvSpPr>
            <a:spLocks noGrp="1"/>
          </p:cNvSpPr>
          <p:nvPr>
            <p:ph type="ctrTitle"/>
          </p:nvPr>
        </p:nvSpPr>
        <p:spPr>
          <a:xfrm>
            <a:off x="3204642" y="2353641"/>
            <a:ext cx="5782716" cy="2150719"/>
          </a:xfrm>
          <a:noFill/>
        </p:spPr>
        <p:txBody>
          <a:bodyPr anchor="ctr">
            <a:normAutofit/>
          </a:bodyPr>
          <a:lstStyle/>
          <a:p>
            <a:r>
              <a:rPr lang="en-US" sz="3600" dirty="0">
                <a:solidFill>
                  <a:srgbClr val="080808"/>
                </a:solidFill>
              </a:rPr>
              <a:t>Thank you for listening</a:t>
            </a:r>
            <a:br>
              <a:rPr lang="en-US" sz="3600" dirty="0">
                <a:solidFill>
                  <a:srgbClr val="080808"/>
                </a:solidFill>
              </a:rPr>
            </a:br>
            <a:br>
              <a:rPr lang="en-US" sz="3600" dirty="0">
                <a:solidFill>
                  <a:srgbClr val="080808"/>
                </a:solidFill>
              </a:rPr>
            </a:br>
            <a:r>
              <a:rPr lang="en-US" sz="3600" dirty="0">
                <a:solidFill>
                  <a:srgbClr val="080808"/>
                </a:solidFill>
              </a:rPr>
              <a:t>Many thanks to </a:t>
            </a:r>
            <a:r>
              <a:rPr lang="en-US" sz="3600" dirty="0" err="1">
                <a:solidFill>
                  <a:srgbClr val="080808"/>
                </a:solidFill>
              </a:rPr>
              <a:t>Dr</a:t>
            </a:r>
            <a:r>
              <a:rPr lang="en-US" sz="3600" dirty="0">
                <a:solidFill>
                  <a:srgbClr val="080808"/>
                </a:solidFill>
              </a:rPr>
              <a:t> </a:t>
            </a:r>
            <a:r>
              <a:rPr lang="en-US" sz="3600" dirty="0" err="1">
                <a:solidFill>
                  <a:srgbClr val="080808"/>
                </a:solidFill>
              </a:rPr>
              <a:t>Pardeshi</a:t>
            </a:r>
            <a:endParaRPr lang="en-US" sz="3600" dirty="0">
              <a:solidFill>
                <a:srgbClr val="080808"/>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42185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p:txBody>
          <a:bodyPr>
            <a:normAutofit fontScale="77500" lnSpcReduction="20000"/>
          </a:bodyPr>
          <a:lstStyle/>
          <a:p>
            <a:pPr marL="514350" indent="-514350">
              <a:buFont typeface="Arial" panose="020B0604020202020204" pitchFamily="34" charset="0"/>
              <a:buAutoNum type="arabicParenBoth"/>
            </a:pPr>
            <a:r>
              <a:rPr lang="en-GB" dirty="0" err="1"/>
              <a:t>Frerk</a:t>
            </a:r>
            <a:r>
              <a:rPr lang="en-GB" dirty="0"/>
              <a:t> C, Mitchell V, </a:t>
            </a:r>
            <a:r>
              <a:rPr lang="en-GB" dirty="0" err="1"/>
              <a:t>McNarry</a:t>
            </a:r>
            <a:r>
              <a:rPr lang="en-GB" dirty="0"/>
              <a:t> A, </a:t>
            </a:r>
            <a:r>
              <a:rPr lang="en-GB" dirty="0" err="1"/>
              <a:t>Mendonca</a:t>
            </a:r>
            <a:r>
              <a:rPr lang="en-GB" dirty="0"/>
              <a:t> C, </a:t>
            </a:r>
            <a:r>
              <a:rPr lang="en-GB" dirty="0" err="1"/>
              <a:t>Bhagrath</a:t>
            </a:r>
            <a:r>
              <a:rPr lang="en-GB" dirty="0"/>
              <a:t> R, Patel A et al. Difficult Airway Society 2015 guidelines for management of unanticipated difficult intubation in adults. British Journal of Anaesthesia. 2015;115(6):827-848. Available from: doi:10.1093/</a:t>
            </a:r>
            <a:r>
              <a:rPr lang="en-GB" dirty="0" err="1"/>
              <a:t>bja</a:t>
            </a:r>
            <a:r>
              <a:rPr lang="en-GB" dirty="0"/>
              <a:t>/aev371</a:t>
            </a:r>
          </a:p>
          <a:p>
            <a:pPr marL="514350" indent="-514350">
              <a:buAutoNum type="arabicParenBoth"/>
            </a:pPr>
            <a:r>
              <a:rPr lang="en-GB" dirty="0"/>
              <a:t>Cook T, Woodall N, </a:t>
            </a:r>
            <a:r>
              <a:rPr lang="en-GB" dirty="0" err="1"/>
              <a:t>Frerk</a:t>
            </a:r>
            <a:r>
              <a:rPr lang="en-GB" dirty="0"/>
              <a:t> C. (eds.) Fourth National Audit Project of the Royal College of Anaesthetists and Difficult Airway Society. Major Complications of Airway management in the United Kingdom. Report and Findings. March 2011. Royal College of Anaesthetists, London. p.215-216. Available from: https://www.nationalauditprojects.org.uk/downloads/NAP4%20Full%20Report.pdf (accessed 28 July 2021) </a:t>
            </a:r>
          </a:p>
          <a:p>
            <a:pPr marL="514350" indent="-514350">
              <a:buAutoNum type="arabicParenBoth"/>
            </a:pPr>
            <a:r>
              <a:rPr lang="en-GB" dirty="0" err="1"/>
              <a:t>Lindkaer</a:t>
            </a:r>
            <a:r>
              <a:rPr lang="en-GB" dirty="0"/>
              <a:t> Jensen N, Cook T, Kelly F. A national survey of practical airway training in UK anaesthetic departments. Time for a national policy?. Anaesthesia. 2016;71(11):1273-1279. Available from: doi:10.1111/anae.13567</a:t>
            </a:r>
          </a:p>
          <a:p>
            <a:pPr marL="514350" indent="-514350">
              <a:buAutoNum type="arabicParenBoth"/>
            </a:pPr>
            <a:r>
              <a:rPr lang="en-GB" dirty="0"/>
              <a:t>Gibbins M, Kelly F, Cook T. Airway management equipment and practice: time to optimise institutional, team, and personal preparedness. British Journal of Anaesthesia. 2020;125(3):221-224. Available from: doi:10.1016/j.bja.2020.06.012</a:t>
            </a:r>
          </a:p>
          <a:p>
            <a:endParaRPr lang="en-GB" dirty="0"/>
          </a:p>
        </p:txBody>
      </p:sp>
    </p:spTree>
    <p:extLst>
      <p:ext uri="{BB962C8B-B14F-4D97-AF65-F5344CB8AC3E}">
        <p14:creationId xmlns:p14="http://schemas.microsoft.com/office/powerpoint/2010/main" val="671826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67654A-5A26-4D47-98E6-74C79C21FC72}"/>
              </a:ext>
            </a:extLst>
          </p:cNvPr>
          <p:cNvSpPr>
            <a:spLocks noGrp="1"/>
          </p:cNvSpPr>
          <p:nvPr>
            <p:ph type="title"/>
          </p:nvPr>
        </p:nvSpPr>
        <p:spPr>
          <a:xfrm>
            <a:off x="643467" y="321734"/>
            <a:ext cx="10905066" cy="1135737"/>
          </a:xfrm>
        </p:spPr>
        <p:txBody>
          <a:bodyPr>
            <a:normAutofit/>
          </a:bodyPr>
          <a:lstStyle/>
          <a:p>
            <a:r>
              <a:rPr lang="en-US" dirty="0"/>
              <a:t>What was the survey about</a:t>
            </a:r>
          </a:p>
        </p:txBody>
      </p:sp>
      <p:sp>
        <p:nvSpPr>
          <p:cNvPr id="3" name="Content Placeholder 2">
            <a:extLst>
              <a:ext uri="{FF2B5EF4-FFF2-40B4-BE49-F238E27FC236}">
                <a16:creationId xmlns:a16="http://schemas.microsoft.com/office/drawing/2014/main" id="{FAD55362-A6DB-844C-AB91-C9DAFD101156}"/>
              </a:ext>
            </a:extLst>
          </p:cNvPr>
          <p:cNvSpPr>
            <a:spLocks noGrp="1"/>
          </p:cNvSpPr>
          <p:nvPr>
            <p:ph idx="1"/>
          </p:nvPr>
        </p:nvSpPr>
        <p:spPr>
          <a:xfrm>
            <a:off x="643467" y="1782981"/>
            <a:ext cx="10905066" cy="4393982"/>
          </a:xfrm>
        </p:spPr>
        <p:txBody>
          <a:bodyPr>
            <a:normAutofit/>
          </a:bodyPr>
          <a:lstStyle/>
          <a:p>
            <a:r>
              <a:rPr lang="en-US" sz="2400" dirty="0"/>
              <a:t>Knowledge of difficult intubation guidelines according to DAS* in different roles within the department</a:t>
            </a:r>
          </a:p>
          <a:p>
            <a:r>
              <a:rPr lang="en-US" sz="2400" dirty="0"/>
              <a:t>Frequency of airway management training</a:t>
            </a:r>
          </a:p>
          <a:p>
            <a:r>
              <a:rPr lang="en-US" sz="2400" dirty="0"/>
              <a:t>Disruption of airway management training by COVID-19</a:t>
            </a:r>
          </a:p>
          <a:p>
            <a:endParaRPr lang="en-US" sz="2000" dirty="0"/>
          </a:p>
          <a:p>
            <a:endParaRPr lang="en-US" sz="2000" dirty="0"/>
          </a:p>
          <a:p>
            <a:endParaRPr lang="en-US" sz="2000" dirty="0"/>
          </a:p>
          <a:p>
            <a:endParaRPr lang="en-US" sz="2000" dirty="0"/>
          </a:p>
          <a:p>
            <a:pPr marL="0" indent="0">
              <a:buNone/>
            </a:pPr>
            <a:r>
              <a:rPr lang="en-US" sz="1600" dirty="0"/>
              <a:t>*Difficult Airway Society</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718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27F030-58A9-44B8-ABF5-0372D2954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A6328306-71F0-4C12-A2D9-7C857146B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1666" y="741294"/>
            <a:ext cx="5422335" cy="5422335"/>
          </a:xfrm>
          <a:custGeom>
            <a:avLst/>
            <a:gdLst>
              <a:gd name="connsiteX0" fmla="*/ 0 w 5422335"/>
              <a:gd name="connsiteY0" fmla="*/ 539819 h 5422335"/>
              <a:gd name="connsiteX1" fmla="*/ 539819 w 5422335"/>
              <a:gd name="connsiteY1" fmla="*/ 0 h 5422335"/>
              <a:gd name="connsiteX2" fmla="*/ 5422335 w 5422335"/>
              <a:gd name="connsiteY2" fmla="*/ 0 h 5422335"/>
              <a:gd name="connsiteX3" fmla="*/ 5422335 w 5422335"/>
              <a:gd name="connsiteY3" fmla="*/ 4816159 h 5422335"/>
              <a:gd name="connsiteX4" fmla="*/ 4816159 w 5422335"/>
              <a:gd name="connsiteY4" fmla="*/ 5422335 h 5422335"/>
              <a:gd name="connsiteX5" fmla="*/ 1331251 w 5422335"/>
              <a:gd name="connsiteY5" fmla="*/ 5422335 h 5422335"/>
              <a:gd name="connsiteX6" fmla="*/ 0 w 5422335"/>
              <a:gd name="connsiteY6" fmla="*/ 4091084 h 542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335" h="5422335">
                <a:moveTo>
                  <a:pt x="0" y="539819"/>
                </a:moveTo>
                <a:lnTo>
                  <a:pt x="539819" y="0"/>
                </a:lnTo>
                <a:lnTo>
                  <a:pt x="5422335" y="0"/>
                </a:lnTo>
                <a:lnTo>
                  <a:pt x="5422335" y="4816159"/>
                </a:lnTo>
                <a:lnTo>
                  <a:pt x="4816159" y="5422335"/>
                </a:lnTo>
                <a:lnTo>
                  <a:pt x="1331251" y="5422335"/>
                </a:lnTo>
                <a:lnTo>
                  <a:pt x="0" y="4091084"/>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64AB010C-C307-4A53-9D97-39C6AAB2E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917505" y="-622183"/>
            <a:ext cx="1508163" cy="1508163"/>
          </a:xfrm>
          <a:custGeom>
            <a:avLst/>
            <a:gdLst>
              <a:gd name="connsiteX0" fmla="*/ 0 w 1508163"/>
              <a:gd name="connsiteY0" fmla="*/ 1321630 h 1508163"/>
              <a:gd name="connsiteX1" fmla="*/ 1321630 w 1508163"/>
              <a:gd name="connsiteY1" fmla="*/ 0 h 1508163"/>
              <a:gd name="connsiteX2" fmla="*/ 1508163 w 1508163"/>
              <a:gd name="connsiteY2" fmla="*/ 0 h 1508163"/>
              <a:gd name="connsiteX3" fmla="*/ 1508163 w 1508163"/>
              <a:gd name="connsiteY3" fmla="*/ 1508163 h 1508163"/>
              <a:gd name="connsiteX4" fmla="*/ 0 w 1508163"/>
              <a:gd name="connsiteY4" fmla="*/ 1508163 h 150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163" h="1508163">
                <a:moveTo>
                  <a:pt x="0" y="1321630"/>
                </a:moveTo>
                <a:lnTo>
                  <a:pt x="1321630" y="0"/>
                </a:lnTo>
                <a:lnTo>
                  <a:pt x="1508163" y="0"/>
                </a:lnTo>
                <a:lnTo>
                  <a:pt x="1508163" y="1508163"/>
                </a:lnTo>
                <a:lnTo>
                  <a:pt x="0" y="150816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13">
            <a:extLst>
              <a:ext uri="{FF2B5EF4-FFF2-40B4-BE49-F238E27FC236}">
                <a16:creationId xmlns:a16="http://schemas.microsoft.com/office/drawing/2014/main" id="{3252C512-4076-456E-AD89-50B031645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53041" y="342543"/>
            <a:ext cx="678106" cy="6781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71C24C9E-C2F4-4FA4-947B-6CBAC7C3A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550345" y="2526029"/>
            <a:ext cx="1827638" cy="18276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04B7750-FFCA-4912-AC2E-989EECC94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828903" y="2552919"/>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2494659-52DF-4053-975B-36F06255E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63972" y="5565676"/>
            <a:ext cx="1425687" cy="1425687"/>
          </a:xfrm>
          <a:custGeom>
            <a:avLst/>
            <a:gdLst>
              <a:gd name="connsiteX0" fmla="*/ 0 w 1425687"/>
              <a:gd name="connsiteY0" fmla="*/ 0 h 1425687"/>
              <a:gd name="connsiteX1" fmla="*/ 1425687 w 1425687"/>
              <a:gd name="connsiteY1" fmla="*/ 0 h 1425687"/>
              <a:gd name="connsiteX2" fmla="*/ 1425687 w 1425687"/>
              <a:gd name="connsiteY2" fmla="*/ 819509 h 1425687"/>
              <a:gd name="connsiteX3" fmla="*/ 819509 w 1425687"/>
              <a:gd name="connsiteY3" fmla="*/ 1425687 h 1425687"/>
              <a:gd name="connsiteX4" fmla="*/ 0 w 1425687"/>
              <a:gd name="connsiteY4" fmla="*/ 1425687 h 1425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687" h="1425687">
                <a:moveTo>
                  <a:pt x="0" y="0"/>
                </a:moveTo>
                <a:lnTo>
                  <a:pt x="1425687" y="0"/>
                </a:lnTo>
                <a:lnTo>
                  <a:pt x="1425687" y="819509"/>
                </a:lnTo>
                <a:lnTo>
                  <a:pt x="819509" y="1425687"/>
                </a:lnTo>
                <a:lnTo>
                  <a:pt x="0" y="1425687"/>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EE807326-229C-458C-BDA0-C72126216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FCADE1D5-E79C-4CEF-BEFD-B66EFB39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66EC8AFD-9B5F-AF4D-976E-2F44002A7B46}"/>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Any Questions?</a:t>
            </a:r>
          </a:p>
        </p:txBody>
      </p:sp>
      <p:sp>
        <p:nvSpPr>
          <p:cNvPr id="3" name="Text Placeholder 2">
            <a:extLst>
              <a:ext uri="{FF2B5EF4-FFF2-40B4-BE49-F238E27FC236}">
                <a16:creationId xmlns:a16="http://schemas.microsoft.com/office/drawing/2014/main" id="{90E62BC0-6BF6-4543-96B1-5A08C213C633}"/>
              </a:ext>
            </a:extLst>
          </p:cNvPr>
          <p:cNvSpPr>
            <a:spLocks noGrp="1"/>
          </p:cNvSpPr>
          <p:nvPr>
            <p:ph type="body" idx="1"/>
          </p:nvPr>
        </p:nvSpPr>
        <p:spPr>
          <a:xfrm>
            <a:off x="4439633" y="4518923"/>
            <a:ext cx="3312734" cy="1141851"/>
          </a:xfrm>
          <a:noFill/>
        </p:spPr>
        <p:txBody>
          <a:bodyPr vert="horz" lIns="91440" tIns="45720" rIns="91440" bIns="45720" rtlCol="0">
            <a:normAutofit/>
          </a:bodyPr>
          <a:lstStyle/>
          <a:p>
            <a:pPr algn="ctr"/>
            <a:endParaRPr lang="en-US" sz="2000" kern="1200">
              <a:solidFill>
                <a:srgbClr val="080808"/>
              </a:solidFill>
              <a:latin typeface="+mn-lt"/>
              <a:ea typeface="+mn-ea"/>
              <a:cs typeface="+mn-cs"/>
            </a:endParaRPr>
          </a:p>
        </p:txBody>
      </p:sp>
      <p:sp>
        <p:nvSpPr>
          <p:cNvPr id="26" name="Isosceles Triangle 25">
            <a:extLst>
              <a:ext uri="{FF2B5EF4-FFF2-40B4-BE49-F238E27FC236}">
                <a16:creationId xmlns:a16="http://schemas.microsoft.com/office/drawing/2014/main" id="{54FC8EB5-1620-43B8-B816-8A91B6EAC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3866" y="5708769"/>
            <a:ext cx="2313591" cy="1156796"/>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D544515-9F93-4809-A102-B49C85F46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797" y="6332156"/>
            <a:ext cx="1066816" cy="53340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95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3F8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A6BEE-8EC6-FA44-9D37-01C25719DE2C}"/>
              </a:ext>
            </a:extLst>
          </p:cNvPr>
          <p:cNvSpPr>
            <a:spLocks noGrp="1"/>
          </p:cNvSpPr>
          <p:nvPr>
            <p:ph type="title"/>
          </p:nvPr>
        </p:nvSpPr>
        <p:spPr>
          <a:xfrm>
            <a:off x="8317273" y="984441"/>
            <a:ext cx="3376168" cy="4794567"/>
          </a:xfrm>
        </p:spPr>
        <p:txBody>
          <a:bodyPr vert="horz" lIns="91440" tIns="45720" rIns="91440" bIns="45720" rtlCol="0" anchor="ctr">
            <a:normAutofit/>
          </a:bodyPr>
          <a:lstStyle/>
          <a:p>
            <a:r>
              <a:rPr lang="en-US" sz="4000" b="1" dirty="0">
                <a:solidFill>
                  <a:srgbClr val="FFFFFF"/>
                </a:solidFill>
              </a:rPr>
              <a:t>Difficult Airway Management Guidelines </a:t>
            </a:r>
            <a:r>
              <a:rPr lang="en-US" sz="4000" b="1" baseline="30000" dirty="0">
                <a:solidFill>
                  <a:srgbClr val="FFFFFF"/>
                </a:solidFill>
              </a:rPr>
              <a:t>(1)</a:t>
            </a:r>
            <a:br>
              <a:rPr lang="en-US" sz="4000" b="1" dirty="0">
                <a:solidFill>
                  <a:srgbClr val="FFFFFF"/>
                </a:solidFill>
              </a:rPr>
            </a:br>
            <a:r>
              <a:rPr lang="en-US" sz="1600" b="1" dirty="0">
                <a:solidFill>
                  <a:srgbClr val="FFFFFF"/>
                </a:solidFill>
              </a:rPr>
              <a:t>Recommended theatre staff should be aware</a:t>
            </a:r>
            <a:endParaRPr lang="en-US" sz="4000" b="1" dirty="0">
              <a:solidFill>
                <a:srgbClr val="FFFFFF"/>
              </a:solidFill>
            </a:endParaRPr>
          </a:p>
        </p:txBody>
      </p:sp>
      <p:pic>
        <p:nvPicPr>
          <p:cNvPr id="5" name="Content Placeholder 4">
            <a:extLst>
              <a:ext uri="{FF2B5EF4-FFF2-40B4-BE49-F238E27FC236}">
                <a16:creationId xmlns:a16="http://schemas.microsoft.com/office/drawing/2014/main" id="{6DF606C4-C313-2A47-94BF-E912B7B99D59}"/>
              </a:ext>
            </a:extLst>
          </p:cNvPr>
          <p:cNvPicPr>
            <a:picLocks noGrp="1" noChangeAspect="1"/>
          </p:cNvPicPr>
          <p:nvPr>
            <p:ph idx="1"/>
          </p:nvPr>
        </p:nvPicPr>
        <p:blipFill rotWithShape="1">
          <a:blip r:embed="rId2"/>
          <a:srcRect b="5123"/>
          <a:stretch/>
        </p:blipFill>
        <p:spPr>
          <a:xfrm>
            <a:off x="976251" y="942538"/>
            <a:ext cx="7163222" cy="4808332"/>
          </a:xfrm>
          <a:prstGeom prst="rect">
            <a:avLst/>
          </a:prstGeom>
          <a:solidFill>
            <a:srgbClr val="363F8B"/>
          </a:solidFill>
          <a:effectLst/>
        </p:spPr>
      </p:pic>
    </p:spTree>
    <p:extLst>
      <p:ext uri="{BB962C8B-B14F-4D97-AF65-F5344CB8AC3E}">
        <p14:creationId xmlns:p14="http://schemas.microsoft.com/office/powerpoint/2010/main" val="330902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8E31-D689-A64B-9866-DF4BC6DC10E7}"/>
              </a:ext>
            </a:extLst>
          </p:cNvPr>
          <p:cNvSpPr>
            <a:spLocks noGrp="1"/>
          </p:cNvSpPr>
          <p:nvPr>
            <p:ph type="title"/>
          </p:nvPr>
        </p:nvSpPr>
        <p:spPr>
          <a:xfrm>
            <a:off x="645859" y="640091"/>
            <a:ext cx="3494341" cy="3793488"/>
          </a:xfrm>
          <a:noFill/>
        </p:spPr>
        <p:txBody>
          <a:bodyPr vert="horz" lIns="91440" tIns="45720" rIns="91440" bIns="45720" rtlCol="0" anchor="b">
            <a:normAutofit/>
          </a:bodyPr>
          <a:lstStyle/>
          <a:p>
            <a:r>
              <a:rPr lang="en-US" sz="4300" kern="1200" dirty="0">
                <a:solidFill>
                  <a:schemeClr val="tx1"/>
                </a:solidFill>
                <a:latin typeface="+mj-lt"/>
                <a:ea typeface="+mj-ea"/>
                <a:cs typeface="+mj-cs"/>
              </a:rPr>
              <a:t>A response to the 4</a:t>
            </a:r>
            <a:r>
              <a:rPr lang="en-US" sz="4300" kern="1200" baseline="30000" dirty="0">
                <a:solidFill>
                  <a:schemeClr val="tx1"/>
                </a:solidFill>
                <a:latin typeface="+mj-lt"/>
                <a:ea typeface="+mj-ea"/>
                <a:cs typeface="+mj-cs"/>
              </a:rPr>
              <a:t>th</a:t>
            </a:r>
            <a:r>
              <a:rPr lang="en-US" sz="4300" kern="1200" dirty="0">
                <a:solidFill>
                  <a:schemeClr val="tx1"/>
                </a:solidFill>
                <a:latin typeface="+mj-lt"/>
                <a:ea typeface="+mj-ea"/>
                <a:cs typeface="+mj-cs"/>
              </a:rPr>
              <a:t> National Airway Project (NAP4</a:t>
            </a:r>
            <a:r>
              <a:rPr lang="en-US" sz="4300" dirty="0"/>
              <a:t>)</a:t>
            </a:r>
            <a:r>
              <a:rPr lang="en-US" sz="4300" kern="1200" dirty="0">
                <a:solidFill>
                  <a:schemeClr val="tx1"/>
                </a:solidFill>
                <a:latin typeface="+mj-lt"/>
                <a:ea typeface="+mj-ea"/>
                <a:cs typeface="+mj-cs"/>
              </a:rPr>
              <a:t> 2011</a:t>
            </a:r>
            <a:endParaRPr lang="en-US" sz="4000" kern="1200" baseline="24000" dirty="0">
              <a:solidFill>
                <a:schemeClr val="tx1"/>
              </a:solidFill>
              <a:latin typeface="+mj-lt"/>
              <a:ea typeface="+mj-ea"/>
              <a:cs typeface="+mj-cs"/>
            </a:endParaRPr>
          </a:p>
        </p:txBody>
      </p:sp>
      <p:sp>
        <p:nvSpPr>
          <p:cNvPr id="18" name="Rectangle 17">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926"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A06D267-B852-154E-BBDF-8DD700FF554F}"/>
              </a:ext>
            </a:extLst>
          </p:cNvPr>
          <p:cNvPicPr>
            <a:picLocks noChangeAspect="1"/>
          </p:cNvPicPr>
          <p:nvPr/>
        </p:nvPicPr>
        <p:blipFill>
          <a:blip r:embed="rId3"/>
          <a:stretch>
            <a:fillRect/>
          </a:stretch>
        </p:blipFill>
        <p:spPr>
          <a:xfrm>
            <a:off x="5441735" y="1529974"/>
            <a:ext cx="5934456" cy="3798051"/>
          </a:xfrm>
          <a:prstGeom prst="rect">
            <a:avLst/>
          </a:prstGeom>
          <a:effectLst/>
        </p:spPr>
      </p:pic>
      <p:sp>
        <p:nvSpPr>
          <p:cNvPr id="7" name="TextBox 6">
            <a:extLst>
              <a:ext uri="{FF2B5EF4-FFF2-40B4-BE49-F238E27FC236}">
                <a16:creationId xmlns:a16="http://schemas.microsoft.com/office/drawing/2014/main" id="{505ACCEC-792C-7B48-8524-C09CB733BB46}"/>
              </a:ext>
            </a:extLst>
          </p:cNvPr>
          <p:cNvSpPr txBox="1"/>
          <p:nvPr/>
        </p:nvSpPr>
        <p:spPr>
          <a:xfrm>
            <a:off x="3073400" y="5308600"/>
            <a:ext cx="184731" cy="369332"/>
          </a:xfrm>
          <a:prstGeom prst="rect">
            <a:avLst/>
          </a:prstGeom>
          <a:noFill/>
        </p:spPr>
        <p:txBody>
          <a:bodyPr wrap="none" rtlCol="0">
            <a:spAutoFit/>
          </a:bodyPr>
          <a:lstStyle/>
          <a:p>
            <a:endParaRPr lang="en-US" dirty="0"/>
          </a:p>
        </p:txBody>
      </p:sp>
      <p:sp>
        <p:nvSpPr>
          <p:cNvPr id="3" name="TextBox 2"/>
          <p:cNvSpPr txBox="1"/>
          <p:nvPr/>
        </p:nvSpPr>
        <p:spPr>
          <a:xfrm>
            <a:off x="3384646" y="3781272"/>
            <a:ext cx="436728" cy="461665"/>
          </a:xfrm>
          <a:prstGeom prst="rect">
            <a:avLst/>
          </a:prstGeom>
          <a:noFill/>
        </p:spPr>
        <p:txBody>
          <a:bodyPr wrap="square" rtlCol="0">
            <a:spAutoFit/>
          </a:bodyPr>
          <a:lstStyle/>
          <a:p>
            <a:r>
              <a:rPr lang="en-US" sz="2400" baseline="24000" dirty="0"/>
              <a:t>(2)</a:t>
            </a:r>
            <a:endParaRPr lang="en-GB" sz="2400" dirty="0"/>
          </a:p>
        </p:txBody>
      </p:sp>
    </p:spTree>
    <p:extLst>
      <p:ext uri="{BB962C8B-B14F-4D97-AF65-F5344CB8AC3E}">
        <p14:creationId xmlns:p14="http://schemas.microsoft.com/office/powerpoint/2010/main" val="1290412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79987F-DBFE-2E4B-A2E7-08628ACA67DA}"/>
              </a:ext>
            </a:extLst>
          </p:cNvPr>
          <p:cNvSpPr>
            <a:spLocks noGrp="1"/>
          </p:cNvSpPr>
          <p:nvPr>
            <p:ph type="title"/>
          </p:nvPr>
        </p:nvSpPr>
        <p:spPr>
          <a:xfrm>
            <a:off x="643467" y="321734"/>
            <a:ext cx="10905066" cy="1135737"/>
          </a:xfrm>
        </p:spPr>
        <p:txBody>
          <a:bodyPr>
            <a:normAutofit/>
          </a:bodyPr>
          <a:lstStyle/>
          <a:p>
            <a:r>
              <a:rPr lang="en-US" sz="3600" dirty="0"/>
              <a:t>Recommendations from NAP4</a:t>
            </a:r>
            <a:r>
              <a:rPr lang="en-GB" sz="3600" baseline="30000" dirty="0"/>
              <a:t>(2) </a:t>
            </a:r>
            <a:r>
              <a:rPr lang="en-US" sz="3600" dirty="0"/>
              <a:t>:</a:t>
            </a:r>
          </a:p>
        </p:txBody>
      </p:sp>
      <p:sp>
        <p:nvSpPr>
          <p:cNvPr id="3" name="Content Placeholder 2">
            <a:extLst>
              <a:ext uri="{FF2B5EF4-FFF2-40B4-BE49-F238E27FC236}">
                <a16:creationId xmlns:a16="http://schemas.microsoft.com/office/drawing/2014/main" id="{23686DB0-7459-F341-9483-8B322BAE9F22}"/>
              </a:ext>
            </a:extLst>
          </p:cNvPr>
          <p:cNvSpPr>
            <a:spLocks noGrp="1"/>
          </p:cNvSpPr>
          <p:nvPr>
            <p:ph idx="1"/>
          </p:nvPr>
        </p:nvSpPr>
        <p:spPr>
          <a:xfrm>
            <a:off x="643467" y="1440361"/>
            <a:ext cx="10905066" cy="4704512"/>
          </a:xfrm>
        </p:spPr>
        <p:txBody>
          <a:bodyPr>
            <a:normAutofit lnSpcReduction="10000"/>
          </a:bodyPr>
          <a:lstStyle/>
          <a:p>
            <a:r>
              <a:rPr lang="en-GB" sz="2000" dirty="0"/>
              <a:t>Team training scenarios should reinforce the </a:t>
            </a:r>
            <a:r>
              <a:rPr lang="en-GB" sz="2000" b="1" dirty="0"/>
              <a:t>use of guidelines </a:t>
            </a:r>
            <a:r>
              <a:rPr lang="en-GB" sz="2000" dirty="0"/>
              <a:t>within the clinical arena.</a:t>
            </a:r>
          </a:p>
          <a:p>
            <a:r>
              <a:rPr lang="en-GB" sz="2000" b="1" dirty="0"/>
              <a:t>Multidisciplinary team training</a:t>
            </a:r>
          </a:p>
          <a:p>
            <a:pPr lvl="1"/>
            <a:r>
              <a:rPr lang="en-GB" sz="2000" dirty="0"/>
              <a:t>Evidence demonstrating that team training may improve outcomes in difficult situations and may reduce technical errors by 30–50%.</a:t>
            </a:r>
          </a:p>
          <a:p>
            <a:pPr lvl="1"/>
            <a:r>
              <a:rPr lang="en-GB" sz="2000" dirty="0"/>
              <a:t>Opportunity for multidisciplinary teams working with the difficult airway to train together within simulated scenarios to practise technical and non-technical skills.</a:t>
            </a:r>
          </a:p>
          <a:p>
            <a:r>
              <a:rPr lang="en-GB" sz="2000" dirty="0"/>
              <a:t>Named </a:t>
            </a:r>
            <a:r>
              <a:rPr lang="en-GB" sz="2000" dirty="0" err="1"/>
              <a:t>RCoA</a:t>
            </a:r>
            <a:r>
              <a:rPr lang="en-GB" sz="2000" dirty="0"/>
              <a:t>/DAS Departmental Airway Lead </a:t>
            </a:r>
            <a:r>
              <a:rPr lang="en-GB" sz="2000" b="1" dirty="0"/>
              <a:t>to be responsible for difficult airway management</a:t>
            </a:r>
            <a:r>
              <a:rPr lang="en-GB" sz="2000" dirty="0"/>
              <a:t>.</a:t>
            </a:r>
          </a:p>
          <a:p>
            <a:pPr lvl="1"/>
            <a:r>
              <a:rPr lang="en-GB" sz="2000" dirty="0"/>
              <a:t>Develop or adopt protocols for dealing with difficult airways</a:t>
            </a:r>
          </a:p>
          <a:p>
            <a:pPr lvl="1"/>
            <a:r>
              <a:rPr lang="en-GB" sz="2000" dirty="0"/>
              <a:t>Ensure the purchase of suitable equipment to manage difficult airways</a:t>
            </a:r>
          </a:p>
          <a:p>
            <a:pPr lvl="1"/>
            <a:r>
              <a:rPr lang="en-GB" sz="2000" b="1" dirty="0"/>
              <a:t>Ensure regular multidisciplinary training</a:t>
            </a:r>
            <a:r>
              <a:rPr lang="en-GB" sz="2000" dirty="0"/>
              <a:t> for difficult airway management takes place. </a:t>
            </a:r>
          </a:p>
          <a:p>
            <a:pPr marL="0" indent="0">
              <a:buNone/>
            </a:pPr>
            <a:endParaRPr lang="en-GB" sz="2400" dirty="0"/>
          </a:p>
          <a:p>
            <a:pPr marL="0" indent="0">
              <a:buNone/>
            </a:pPr>
            <a:r>
              <a:rPr lang="en-GB" sz="3000" dirty="0"/>
              <a:t>More recent studies</a:t>
            </a:r>
            <a:r>
              <a:rPr lang="en-GB" sz="3000" baseline="30000" dirty="0"/>
              <a:t> </a:t>
            </a:r>
            <a:r>
              <a:rPr lang="en-GB" sz="3000" dirty="0"/>
              <a:t>show</a:t>
            </a:r>
            <a:r>
              <a:rPr lang="en-GB" sz="3000" baseline="30000" dirty="0"/>
              <a:t>(3, 4) </a:t>
            </a:r>
            <a:r>
              <a:rPr lang="en-GB" sz="3000" dirty="0"/>
              <a:t>:</a:t>
            </a:r>
          </a:p>
          <a:p>
            <a:r>
              <a:rPr lang="en-GB" sz="2100" dirty="0"/>
              <a:t>Local airway management training is inconsistent across the NHS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08282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25531F-3C0D-784D-AC21-2ADE10220B42}"/>
              </a:ext>
            </a:extLst>
          </p:cNvPr>
          <p:cNvSpPr>
            <a:spLocks noGrp="1"/>
          </p:cNvSpPr>
          <p:nvPr>
            <p:ph type="title"/>
          </p:nvPr>
        </p:nvSpPr>
        <p:spPr>
          <a:xfrm>
            <a:off x="838200" y="557188"/>
            <a:ext cx="10515600" cy="1133499"/>
          </a:xfrm>
        </p:spPr>
        <p:txBody>
          <a:bodyPr>
            <a:normAutofit/>
          </a:bodyPr>
          <a:lstStyle/>
          <a:p>
            <a:pPr algn="ctr"/>
            <a:r>
              <a:rPr lang="en-US" sz="5200" dirty="0"/>
              <a:t>Approach and Design</a:t>
            </a:r>
          </a:p>
        </p:txBody>
      </p:sp>
      <p:graphicFrame>
        <p:nvGraphicFramePr>
          <p:cNvPr id="5" name="Content Placeholder 2">
            <a:extLst>
              <a:ext uri="{FF2B5EF4-FFF2-40B4-BE49-F238E27FC236}">
                <a16:creationId xmlns:a16="http://schemas.microsoft.com/office/drawing/2014/main" id="{C3EBBF1B-DF1F-43D3-9A43-02648BA79CD7}"/>
              </a:ext>
            </a:extLst>
          </p:cNvPr>
          <p:cNvGraphicFramePr>
            <a:graphicFrameLocks noGrp="1"/>
          </p:cNvGraphicFramePr>
          <p:nvPr>
            <p:ph idx="1"/>
            <p:extLst>
              <p:ext uri="{D42A27DB-BD31-4B8C-83A1-F6EECF244321}">
                <p14:modId xmlns:p14="http://schemas.microsoft.com/office/powerpoint/2010/main" val="1996872062"/>
              </p:ext>
            </p:extLst>
          </p:nvPr>
        </p:nvGraphicFramePr>
        <p:xfrm>
          <a:off x="836675" y="1690687"/>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0046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1854-64C9-C047-AD38-70F31C1D3F49}"/>
              </a:ext>
            </a:extLst>
          </p:cNvPr>
          <p:cNvSpPr>
            <a:spLocks noGrp="1"/>
          </p:cNvSpPr>
          <p:nvPr>
            <p:ph type="title"/>
          </p:nvPr>
        </p:nvSpPr>
        <p:spPr>
          <a:xfrm>
            <a:off x="838200" y="365125"/>
            <a:ext cx="5257800" cy="1325563"/>
          </a:xfrm>
        </p:spPr>
        <p:txBody>
          <a:bodyPr/>
          <a:lstStyle/>
          <a:p>
            <a:r>
              <a:rPr lang="en-US" dirty="0"/>
              <a:t>Question 6 - Ranking</a:t>
            </a:r>
          </a:p>
        </p:txBody>
      </p:sp>
      <p:pic>
        <p:nvPicPr>
          <p:cNvPr id="4" name="Picture 3">
            <a:extLst>
              <a:ext uri="{FF2B5EF4-FFF2-40B4-BE49-F238E27FC236}">
                <a16:creationId xmlns:a16="http://schemas.microsoft.com/office/drawing/2014/main" id="{16A507A0-A344-8646-8FC8-A63EE071C58E}"/>
              </a:ext>
            </a:extLst>
          </p:cNvPr>
          <p:cNvPicPr>
            <a:picLocks noChangeAspect="1"/>
          </p:cNvPicPr>
          <p:nvPr/>
        </p:nvPicPr>
        <p:blipFill rotWithShape="1">
          <a:blip r:embed="rId2"/>
          <a:srcRect l="3508" t="10371" r="3082" b="71662"/>
          <a:stretch/>
        </p:blipFill>
        <p:spPr>
          <a:xfrm>
            <a:off x="1050742" y="2572207"/>
            <a:ext cx="4116190" cy="1713585"/>
          </a:xfrm>
          <a:prstGeom prst="rect">
            <a:avLst/>
          </a:prstGeom>
        </p:spPr>
      </p:pic>
      <p:pic>
        <p:nvPicPr>
          <p:cNvPr id="5" name="Picture 4">
            <a:extLst>
              <a:ext uri="{FF2B5EF4-FFF2-40B4-BE49-F238E27FC236}">
                <a16:creationId xmlns:a16="http://schemas.microsoft.com/office/drawing/2014/main" id="{69585426-8532-C04A-B78E-938111F50274}"/>
              </a:ext>
            </a:extLst>
          </p:cNvPr>
          <p:cNvPicPr>
            <a:picLocks noChangeAspect="1"/>
          </p:cNvPicPr>
          <p:nvPr/>
        </p:nvPicPr>
        <p:blipFill rotWithShape="1">
          <a:blip r:embed="rId2"/>
          <a:srcRect l="3508" t="30239" r="3082" b="23334"/>
          <a:stretch/>
        </p:blipFill>
        <p:spPr>
          <a:xfrm>
            <a:off x="7237610" y="1560301"/>
            <a:ext cx="4116190" cy="4427748"/>
          </a:xfrm>
          <a:prstGeom prst="rect">
            <a:avLst/>
          </a:prstGeom>
        </p:spPr>
      </p:pic>
      <p:cxnSp>
        <p:nvCxnSpPr>
          <p:cNvPr id="6" name="Straight Arrow Connector 5">
            <a:extLst>
              <a:ext uri="{FF2B5EF4-FFF2-40B4-BE49-F238E27FC236}">
                <a16:creationId xmlns:a16="http://schemas.microsoft.com/office/drawing/2014/main" id="{4FD1C4BA-72B5-F645-A4C9-F267181DD22D}"/>
              </a:ext>
            </a:extLst>
          </p:cNvPr>
          <p:cNvCxnSpPr/>
          <p:nvPr/>
        </p:nvCxnSpPr>
        <p:spPr>
          <a:xfrm>
            <a:off x="5675376" y="3584448"/>
            <a:ext cx="841248"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25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189306-04D9-4982-9EBE-938B344A1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102C4642-2AB4-49A1-89D9-3E5C01E9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2EAAEF9-78E9-4B67-93B4-CD09F757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69931" y="-1536286"/>
            <a:ext cx="6135300" cy="6135298"/>
          </a:xfrm>
          <a:custGeom>
            <a:avLst/>
            <a:gdLst>
              <a:gd name="connsiteX0" fmla="*/ 0 w 6135300"/>
              <a:gd name="connsiteY0" fmla="*/ 3971712 h 6135298"/>
              <a:gd name="connsiteX1" fmla="*/ 3971712 w 6135300"/>
              <a:gd name="connsiteY1" fmla="*/ 0 h 6135298"/>
              <a:gd name="connsiteX2" fmla="*/ 6135300 w 6135300"/>
              <a:gd name="connsiteY2" fmla="*/ 0 h 6135298"/>
              <a:gd name="connsiteX3" fmla="*/ 6135300 w 6135300"/>
              <a:gd name="connsiteY3" fmla="*/ 6135298 h 6135298"/>
              <a:gd name="connsiteX4" fmla="*/ 0 w 6135300"/>
              <a:gd name="connsiteY4" fmla="*/ 6135298 h 613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6135298">
                <a:moveTo>
                  <a:pt x="0" y="3971712"/>
                </a:moveTo>
                <a:lnTo>
                  <a:pt x="3971712" y="0"/>
                </a:lnTo>
                <a:lnTo>
                  <a:pt x="6135300" y="0"/>
                </a:lnTo>
                <a:lnTo>
                  <a:pt x="6135300" y="6135298"/>
                </a:lnTo>
                <a:lnTo>
                  <a:pt x="0" y="6135298"/>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CE23D09-8BA3-4FEE-892D-ACE847DC0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Freeform: Shape 17">
            <a:extLst>
              <a:ext uri="{FF2B5EF4-FFF2-40B4-BE49-F238E27FC236}">
                <a16:creationId xmlns:a16="http://schemas.microsoft.com/office/drawing/2014/main" id="{6BFBE7AA-40DE-4FE5-B385-5CA874501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6 w 5353835"/>
              <a:gd name="connsiteY0" fmla="*/ 5273742 h 5353835"/>
              <a:gd name="connsiteX1" fmla="*/ 4927602 w 5353835"/>
              <a:gd name="connsiteY1" fmla="*/ 5273742 h 5353835"/>
              <a:gd name="connsiteX2" fmla="*/ 4847509 w 5353835"/>
              <a:gd name="connsiteY2" fmla="*/ 5353835 h 5353835"/>
              <a:gd name="connsiteX3" fmla="*/ 770599 w 5353835"/>
              <a:gd name="connsiteY3" fmla="*/ 5353835 h 5353835"/>
              <a:gd name="connsiteX4" fmla="*/ 422575 w 5353835"/>
              <a:gd name="connsiteY4" fmla="*/ 80093 h 5353835"/>
              <a:gd name="connsiteX5" fmla="*/ 502668 w 5353835"/>
              <a:gd name="connsiteY5" fmla="*/ 0 h 5353835"/>
              <a:gd name="connsiteX6" fmla="*/ 5353835 w 5353835"/>
              <a:gd name="connsiteY6" fmla="*/ 0 h 5353835"/>
              <a:gd name="connsiteX7" fmla="*/ 5353835 w 5353835"/>
              <a:gd name="connsiteY7" fmla="*/ 4847509 h 5353835"/>
              <a:gd name="connsiteX8" fmla="*/ 5273742 w 5353835"/>
              <a:gd name="connsiteY8" fmla="*/ 4927602 h 5353835"/>
              <a:gd name="connsiteX9" fmla="*/ 5273742 w 5353835"/>
              <a:gd name="connsiteY9" fmla="*/ 80093 h 5353835"/>
              <a:gd name="connsiteX10" fmla="*/ 0 w 5353835"/>
              <a:gd name="connsiteY10" fmla="*/ 502667 h 5353835"/>
              <a:gd name="connsiteX11" fmla="*/ 80093 w 5353835"/>
              <a:gd name="connsiteY11" fmla="*/ 422574 h 5353835"/>
              <a:gd name="connsiteX12" fmla="*/ 80093 w 5353835"/>
              <a:gd name="connsiteY12" fmla="*/ 4663329 h 5353835"/>
              <a:gd name="connsiteX13" fmla="*/ 0 w 5353835"/>
              <a:gd name="connsiteY13" fmla="*/ 4583236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6" y="5273742"/>
                </a:moveTo>
                <a:lnTo>
                  <a:pt x="4927602" y="5273742"/>
                </a:lnTo>
                <a:lnTo>
                  <a:pt x="4847509" y="5353835"/>
                </a:lnTo>
                <a:lnTo>
                  <a:pt x="770599" y="5353835"/>
                </a:lnTo>
                <a:close/>
                <a:moveTo>
                  <a:pt x="422575" y="80093"/>
                </a:moveTo>
                <a:lnTo>
                  <a:pt x="502668" y="0"/>
                </a:lnTo>
                <a:lnTo>
                  <a:pt x="5353835" y="0"/>
                </a:lnTo>
                <a:lnTo>
                  <a:pt x="5353835" y="4847509"/>
                </a:lnTo>
                <a:lnTo>
                  <a:pt x="5273742" y="4927602"/>
                </a:lnTo>
                <a:lnTo>
                  <a:pt x="5273742" y="80093"/>
                </a:lnTo>
                <a:close/>
                <a:moveTo>
                  <a:pt x="0" y="502667"/>
                </a:moveTo>
                <a:lnTo>
                  <a:pt x="80093" y="422574"/>
                </a:lnTo>
                <a:lnTo>
                  <a:pt x="80093" y="4663329"/>
                </a:lnTo>
                <a:lnTo>
                  <a:pt x="0" y="4583236"/>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1920574E-AA18-BF48-982C-9FEA034A75E2}"/>
              </a:ext>
            </a:extLst>
          </p:cNvPr>
          <p:cNvSpPr>
            <a:spLocks noGrp="1"/>
          </p:cNvSpPr>
          <p:nvPr>
            <p:ph type="ctrTitle"/>
          </p:nvPr>
        </p:nvSpPr>
        <p:spPr>
          <a:xfrm>
            <a:off x="1116701" y="2452526"/>
            <a:ext cx="4248318" cy="1952947"/>
          </a:xfrm>
          <a:noFill/>
        </p:spPr>
        <p:txBody>
          <a:bodyPr anchor="ctr">
            <a:normAutofit/>
          </a:bodyPr>
          <a:lstStyle/>
          <a:p>
            <a:r>
              <a:rPr lang="en-US" sz="3600" dirty="0">
                <a:solidFill>
                  <a:srgbClr val="080808"/>
                </a:solidFill>
              </a:rPr>
              <a:t>RESULTS</a:t>
            </a:r>
          </a:p>
        </p:txBody>
      </p:sp>
      <p:sp>
        <p:nvSpPr>
          <p:cNvPr id="20" name="Isosceles Triangle 19">
            <a:extLst>
              <a:ext uri="{FF2B5EF4-FFF2-40B4-BE49-F238E27FC236}">
                <a16:creationId xmlns:a16="http://schemas.microsoft.com/office/drawing/2014/main" id="{41ACE746-85D5-45EE-8944-61B542B39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26569" y="0"/>
            <a:ext cx="3216074" cy="160803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00BB3E03-CC38-4FA6-9A99-701C62D05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6059" y="4738109"/>
            <a:ext cx="4239780" cy="2119891"/>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688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68E4-C7A0-1840-BDEF-8E737EB35D63}"/>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kern="1200" dirty="0">
                <a:solidFill>
                  <a:schemeClr val="tx1"/>
                </a:solidFill>
                <a:latin typeface="+mj-lt"/>
                <a:ea typeface="+mj-ea"/>
                <a:cs typeface="+mj-cs"/>
              </a:rPr>
              <a:t>Who participated in the survey?</a:t>
            </a:r>
          </a:p>
        </p:txBody>
      </p:sp>
      <p:graphicFrame>
        <p:nvGraphicFramePr>
          <p:cNvPr id="5" name="Chart 4">
            <a:extLst>
              <a:ext uri="{FF2B5EF4-FFF2-40B4-BE49-F238E27FC236}">
                <a16:creationId xmlns:a16="http://schemas.microsoft.com/office/drawing/2014/main" id="{00C5D303-F8E2-604D-9EBC-5F6A63606CDE}"/>
              </a:ext>
            </a:extLst>
          </p:cNvPr>
          <p:cNvGraphicFramePr>
            <a:graphicFrameLocks/>
          </p:cNvGraphicFramePr>
          <p:nvPr>
            <p:extLst>
              <p:ext uri="{D42A27DB-BD31-4B8C-83A1-F6EECF244321}">
                <p14:modId xmlns:p14="http://schemas.microsoft.com/office/powerpoint/2010/main" val="1455763456"/>
              </p:ext>
            </p:extLst>
          </p:nvPr>
        </p:nvGraphicFramePr>
        <p:xfrm>
          <a:off x="838200" y="1863801"/>
          <a:ext cx="10515599" cy="444074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A4DAD62-3EE5-7046-883E-D2DFE1EB1F92}"/>
              </a:ext>
            </a:extLst>
          </p:cNvPr>
          <p:cNvSpPr txBox="1"/>
          <p:nvPr/>
        </p:nvSpPr>
        <p:spPr>
          <a:xfrm>
            <a:off x="1114229" y="1438030"/>
            <a:ext cx="3628557" cy="369332"/>
          </a:xfrm>
          <a:prstGeom prst="rect">
            <a:avLst/>
          </a:prstGeom>
          <a:noFill/>
        </p:spPr>
        <p:txBody>
          <a:bodyPr wrap="none" rtlCol="0">
            <a:spAutoFit/>
          </a:bodyPr>
          <a:lstStyle/>
          <a:p>
            <a:pPr marL="285750" indent="-285750">
              <a:buFont typeface="Arial" panose="020B0604020202020204" pitchFamily="34" charset="0"/>
              <a:buChar char="•"/>
            </a:pPr>
            <a:r>
              <a:rPr lang="en-US" dirty="0"/>
              <a:t>23 responses (44% response rate)</a:t>
            </a:r>
          </a:p>
        </p:txBody>
      </p:sp>
    </p:spTree>
    <p:extLst>
      <p:ext uri="{BB962C8B-B14F-4D97-AF65-F5344CB8AC3E}">
        <p14:creationId xmlns:p14="http://schemas.microsoft.com/office/powerpoint/2010/main" val="3222271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12917</TotalTime>
  <Words>1094</Words>
  <Application>Microsoft Macintosh PowerPoint</Application>
  <PresentationFormat>Widescreen</PresentationFormat>
  <Paragraphs>110</Paragraphs>
  <Slides>20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Difficult airway management guidelines and training: a survey of anaesthetic staff</vt:lpstr>
      <vt:lpstr>What was the survey about</vt:lpstr>
      <vt:lpstr>Difficult Airway Management Guidelines (1) Recommended theatre staff should be aware</vt:lpstr>
      <vt:lpstr>A response to the 4th National Airway Project (NAP4) 2011</vt:lpstr>
      <vt:lpstr>Recommendations from NAP4(2) :</vt:lpstr>
      <vt:lpstr>Approach and Design</vt:lpstr>
      <vt:lpstr>Question 6 - Ranking</vt:lpstr>
      <vt:lpstr>RESULTS</vt:lpstr>
      <vt:lpstr>Who participated in the survey?</vt:lpstr>
      <vt:lpstr>PowerPoint Presentation</vt:lpstr>
      <vt:lpstr>PowerPoint Presentation</vt:lpstr>
      <vt:lpstr>How many who said they knew the 4-point plan for difficult airway management got it correct?</vt:lpstr>
      <vt:lpstr>PowerPoint Presentation</vt:lpstr>
      <vt:lpstr>PowerPoint Presentation</vt:lpstr>
      <vt:lpstr>How much of this was affected by COVID?</vt:lpstr>
      <vt:lpstr>What are the conclusions and recommendations?</vt:lpstr>
      <vt:lpstr>PowerPoint Presentation</vt:lpstr>
      <vt:lpstr>Thank you for listening  Many thanks to Dr Pardeshi</vt:lpstr>
      <vt:lpstr>References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 looking at Difficult Airway Management in the Cardiothoracic Anaesthetic Department at the Freeman Hospital</dc:title>
  <dc:creator>Natalie Yonan (Student)</dc:creator>
  <cp:lastModifiedBy>Natalie Yonan (Student)</cp:lastModifiedBy>
  <cp:revision>14</cp:revision>
  <dcterms:created xsi:type="dcterms:W3CDTF">2021-09-08T19:30:30Z</dcterms:created>
  <dcterms:modified xsi:type="dcterms:W3CDTF">2021-09-20T22:47:27Z</dcterms:modified>
</cp:coreProperties>
</file>